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40_D9677E12.xml" ContentType="application/vnd.ms-powerpoint.comments+xml"/>
  <Override PartName="/ppt/comments/modernComment_193_D5C299BD.xml" ContentType="application/vnd.ms-powerpoint.comments+xml"/>
  <Override PartName="/ppt/comments/modernComment_194_D24670AB.xml" ContentType="application/vnd.ms-powerpoint.comments+xml"/>
  <Override PartName="/ppt/comments/modernComment_195_4BCA9F93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5"/>
  </p:notesMasterIdLst>
  <p:sldIdLst>
    <p:sldId id="256" r:id="rId3"/>
    <p:sldId id="400" r:id="rId4"/>
    <p:sldId id="320" r:id="rId5"/>
    <p:sldId id="401" r:id="rId6"/>
    <p:sldId id="403" r:id="rId7"/>
    <p:sldId id="404" r:id="rId8"/>
    <p:sldId id="397" r:id="rId9"/>
    <p:sldId id="398" r:id="rId10"/>
    <p:sldId id="405" r:id="rId11"/>
    <p:sldId id="395" r:id="rId12"/>
    <p:sldId id="396" r:id="rId13"/>
    <p:sldId id="259" r:id="rId14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52EB6-365A-45EE-DEC4-6C139E0D3B97}" name="Dobbs, Trudy (CDC/GHC/DGHT)" initials="D(" userId="S::tld3@cdc.gov::764d8f75-e8b6-4555-86ad-0fc3520989a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D66"/>
    <a:srgbClr val="1EA1D5"/>
    <a:srgbClr val="B95FAE"/>
    <a:srgbClr val="F39736"/>
    <a:srgbClr val="108F60"/>
    <a:srgbClr val="E7E8EF"/>
    <a:srgbClr val="FFFFFF"/>
    <a:srgbClr val="111E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1D160E-439E-C54D-97E8-ECD99C08F746}" v="8" dt="2024-08-16T19:06:38.283"/>
    <p1510:client id="{F9F5B4B8-A85C-BB24-CBA4-955EC7D1D6F6}" v="3" dt="2024-08-16T20:13:01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>
        <p:scale>
          <a:sx n="100" d="100"/>
          <a:sy n="100" d="100"/>
        </p:scale>
        <p:origin x="85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omments/modernComment_140_D9677E1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D0F618-88C1-46CA-A061-FD63D0D8E248}" authorId="{4CF52EB6-365A-45EE-DEC4-6C139E0D3B97}" created="2024-08-16T19:00:48.906">
    <pc:sldMkLst xmlns:pc="http://schemas.microsoft.com/office/powerpoint/2013/main/command">
      <pc:docMk/>
      <pc:sldMk cId="3647438354" sldId="320"/>
    </pc:sldMkLst>
    <p188:txBody>
      <a:bodyPr/>
      <a:lstStyle/>
      <a:p>
        <a:r>
          <a:rPr lang="en-US"/>
          <a:t>slides 3-4 are too busy; I can tell that you pasted multiples slides into one slide and sometimes the copy/paste isn't good - we can see text behind it.  Suggest you separate them out into individual slides</a:t>
        </a:r>
      </a:p>
    </p188:txBody>
  </p188:cm>
</p188:cmLst>
</file>

<file path=ppt/comments/modernComment_193_D5C299B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BB52A13-887F-42BC-AB17-87C8734A9EE1}" authorId="{4CF52EB6-365A-45EE-DEC4-6C139E0D3B97}" created="2024-08-16T19:00:48.906">
    <pc:sldMkLst xmlns:pc="http://schemas.microsoft.com/office/powerpoint/2013/main/command">
      <pc:docMk/>
      <pc:sldMk cId="3647438354" sldId="320"/>
    </pc:sldMkLst>
    <p188:txBody>
      <a:bodyPr/>
      <a:lstStyle/>
      <a:p>
        <a:r>
          <a:rPr lang="en-US"/>
          <a:t>slides 3-4 are too busy; I can tell that you pasted multiples slides into one slide and sometimes the copy/paste isn't good - we can see text behind it.  Suggest you separate them out into individual slides</a:t>
        </a:r>
      </a:p>
    </p188:txBody>
  </p188:cm>
</p188:cmLst>
</file>

<file path=ppt/comments/modernComment_194_D24670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64093E-6017-4010-A167-01BC71E80252}" authorId="{4CF52EB6-365A-45EE-DEC4-6C139E0D3B97}" created="2024-08-16T19:00:48.906">
    <pc:sldMkLst xmlns:pc="http://schemas.microsoft.com/office/powerpoint/2013/main/command">
      <pc:docMk/>
      <pc:sldMk cId="3647438354" sldId="320"/>
    </pc:sldMkLst>
    <p188:txBody>
      <a:bodyPr/>
      <a:lstStyle/>
      <a:p>
        <a:r>
          <a:rPr lang="en-US"/>
          <a:t>slides 3-4 are too busy; I can tell that you pasted multiples slides into one slide and sometimes the copy/paste isn't good - we can see text behind it.  Suggest you separate them out into individual slides</a:t>
        </a:r>
      </a:p>
    </p188:txBody>
  </p188:cm>
</p188:cmLst>
</file>

<file path=ppt/comments/modernComment_195_4BCA9F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276E3A-9338-4BB1-B658-2BEC49BDEF4A}" authorId="{4CF52EB6-365A-45EE-DEC4-6C139E0D3B97}" created="2024-08-16T19:00:48.906">
    <pc:sldMkLst xmlns:pc="http://schemas.microsoft.com/office/powerpoint/2013/main/command">
      <pc:docMk/>
      <pc:sldMk cId="3647438354" sldId="320"/>
    </pc:sldMkLst>
    <p188:txBody>
      <a:bodyPr/>
      <a:lstStyle/>
      <a:p>
        <a:r>
          <a:rPr lang="en-US"/>
          <a:t>slides 3-4 are too busy; I can tell that you pasted multiples slides into one slide and sometimes the copy/paste isn't good - we can see text behind it.  Suggest you separate them out into individual slides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AFE3D-D606-4CF6-856A-5545139A216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Click to modify the pattern text styles</a:t>
            </a:r>
          </a:p>
          <a:p>
            <a:pPr lvl="1"/>
            <a:r>
              <a:rPr lang="es-MX"/>
              <a:t>Second level</a:t>
            </a:r>
          </a:p>
          <a:p>
            <a:pPr lvl="2"/>
            <a:r>
              <a:rPr lang="es-MX"/>
              <a:t>Third level</a:t>
            </a:r>
          </a:p>
          <a:p>
            <a:pPr lvl="3"/>
            <a:r>
              <a:rPr lang="es-MX"/>
              <a:t>Fourth level</a:t>
            </a:r>
          </a:p>
          <a:p>
            <a:pPr lvl="4"/>
            <a:r>
              <a:rPr lang="es-MX"/>
              <a:t>Fifth level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A0F86-C80D-4FD3-8123-463CFAA788D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82226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1AA9624-67F3-42FC-AACF-F91265DBF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D07670-D20F-4241-BEF0-BBA28ADEC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32738B-B22A-41FE-B4B7-585D2D536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54F51D-FBB4-4E02-AE3B-57D34585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61F4E1-1BF0-4789-A176-51D8B8D8F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5BE5A7-C396-4567-A2F8-BA3FCCEF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5896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D3C903A-F4B5-4E7A-9D38-E5BE2945BD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DC0261A-1387-45B6-B26C-52F529D3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1EE9EC-DF06-4DDD-A5D5-760540BC2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BC42A9-49CD-4360-A912-6266A42B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B32C18-A77D-4B8F-8D57-B5A42DA1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C04C9-3588-4276-865B-1DCBA54E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6035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727D664-1F53-4E22-AE79-2486A18A3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2FE598-A71B-4116-8044-CC6DAD8307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F766AF-00BB-40B5-A701-353E921B0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0935E-B7B6-4DF1-B311-56A9C55F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2B47B7-4360-41C3-A8DC-8F19FFE6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808930-D597-4033-9541-627B71CA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10570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udo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4C36A81-AE48-48E4-81EF-5CFA25FC4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59" y="2512195"/>
            <a:ext cx="1554681" cy="18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42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1AA9624-67F3-42FC-AACF-F91265DBF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58441E4-BEB6-4EEC-AFD2-674051188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D07670-D20F-4241-BEF0-BBA28ADEC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32738B-B22A-41FE-B4B7-585D2D536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SV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54F51D-FBB4-4E02-AE3B-57D34585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61F4E1-1BF0-4789-A176-51D8B8D8F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5BE5A7-C396-4567-A2F8-BA3FCCEF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738531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625FE12-1957-4A0D-87C6-2B82D3E39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A9CD8C-43CB-4564-93E4-1CC4181F83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7A7D55-7042-4683-BCBA-F453EAB6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F33BF1-30AE-4EF2-A8DA-FEE4514D4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SV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06B33B-EF4D-410D-8A82-09E581C3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849A31-E884-428D-A5FA-B3C3CBCAA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154CE3-FF16-4216-A826-37A691A5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18043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89F54-CC25-4C37-8744-B017C3523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8DE65D3-591C-408F-9983-D6D85EBBCA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23A0DA4-D986-40D7-B421-99CA9315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78C1A0-CD39-4624-933A-52B7D3684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01DF4C-54B0-48A5-A46D-3202C373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DAE43D-2183-438F-BAE4-79ADD9F0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FF7322-0FB6-4477-A870-FD290C11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17001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D5DCB00-A82D-4A40-A21C-5977CB4375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AFCC67-B284-466F-B99E-7D8CCE283A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96F1163-FEA6-47DD-A722-495EBE53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537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C004A4-39F1-4A61-A017-B1B76FD89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99E49C-99F3-4EB0-AB54-5FE6EA64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933BFC-617B-4A75-B838-3C8885F32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B1DE53-3D42-4D25-8206-1CE8ADF5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43A6FD-2D8B-49E8-8779-38262A89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629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2CEEDA0-5057-4195-B244-11111F18D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310D12A-6D5F-48C6-BF3B-79BD2BCEFF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A55407-13AC-418D-A3F7-591CDBB8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85" y="355600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856215-30E9-4841-9A09-0A248C1E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8281B2-28C7-41A3-B29D-9C4987D76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025969-B36F-4499-9F59-1D3271CAC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AD8CB9D-CDA2-4342-8595-33DC2E02C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96F2AF8-5A46-4ADB-B488-577E2896B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5167D7E-D00F-4937-8D01-B9965F94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C314F9-E5AA-4109-B19F-3B4CC3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3999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56C8370-61EF-4B10-9BE8-151E2353A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0AC4BB-E3DB-4AA5-92AD-9C4BEDAA57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971268-E8FB-42C5-AC18-0CA6B21A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B28FED-B0ED-4851-AB79-3CC6A338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378153-F9BD-4791-A19F-EB3ADF70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E0FA47C-E779-4FC9-985E-DB5627FA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60527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915874-585D-4E82-A347-69638F8A1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C61670-3ECD-4D6E-B7EE-56689CBA2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56CCBA-3B9A-4C65-9F30-9B1FB6DC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65B5D6E-5869-47AC-9832-3652F549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FEBE36-138D-40F6-98FB-ED3D5F6F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4713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625FE12-1957-4A0D-87C6-2B82D3E39E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7A7D55-7042-4683-BCBA-F453EAB6B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F33BF1-30AE-4EF2-A8DA-FEE4514D4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06B33B-EF4D-410D-8A82-09E581C3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849A31-E884-428D-A5FA-B3C3CBCAA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154CE3-FF16-4216-A826-37A691A5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70390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74539D8-8990-4F3E-87DA-F8AF32B91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AC8E1C-BD96-44AF-A185-0B97105FB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03F9C8-A218-477B-87ED-4CF2C627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45F092-D122-4BA7-B065-C875D3769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992187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SV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0EFC21-8F3D-4834-B78B-BCA9AB1D6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056A82-6D3B-46AA-A486-D36F57F8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0A8437-AF64-4355-9AA1-8659C165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2B8D1F-498B-4F84-B8E0-A6D080BA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45288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B3453D3-C385-4300-8879-FEE57AA8E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2535489-7737-49CD-8B8B-56188D2078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AE9FCD-B8C2-46EF-AD34-5B3B6AE9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0B3B7A-F59A-4C91-AC12-12A7A528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C4C3FB-4892-409B-8EEB-DD8001055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6619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7F3F72-3B08-4D1C-9BDC-39984298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A619E4-FA5F-41DB-906F-44DC9955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A86FA6-FBF9-4F89-8D29-8FC28E8A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933218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915874-585D-4E82-A347-69638F8A1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CC61670-3ECD-4D6E-B7EE-56689CBA2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56CCBA-3B9A-4C65-9F30-9B1FB6DC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65B5D6E-5869-47AC-9832-3652F549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FEBE36-138D-40F6-98FB-ED3D5F6F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48938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74539D8-8990-4F3E-87DA-F8AF32B91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CAC8E1C-BD96-44AF-A185-0B97105FB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03F9C8-A218-477B-87ED-4CF2C627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45F092-D122-4BA7-B065-C875D3769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992187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SV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0EFC21-8F3D-4834-B78B-BCA9AB1D6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056A82-6D3B-46AA-A486-D36F57F8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0A8437-AF64-4355-9AA1-8659C165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2B8D1F-498B-4F84-B8E0-A6D080BA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7493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B3453D3-C385-4300-8879-FEE57AA8E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97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2535489-7737-49CD-8B8B-56188D2078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AE9FCD-B8C2-46EF-AD34-5B3B6AE9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SV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0B3B7A-F59A-4C91-AC12-12A7A528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C4C3FB-4892-409B-8EEB-DD8001055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66192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7F3F72-3B08-4D1C-9BDC-39984298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770E0-B254-46C6-80BD-AA41F988AA15}" type="datetimeFigureOut">
              <a:rPr lang="es-SV" smtClean="0"/>
              <a:pPr/>
              <a:t>21/8/2024</a:t>
            </a:fld>
            <a:endParaRPr lang="es-SV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A619E4-FA5F-41DB-906F-44DC9955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SV">
              <a:solidFill>
                <a:schemeClr val="bg1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A86FA6-FBF9-4F89-8D29-8FC28E8A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710E03-8F58-4CDF-8016-AD714939AAF8}" type="slidenum">
              <a:rPr lang="es-SV" smtClean="0"/>
              <a:pPr/>
              <a:t>‹Nº›</a:t>
            </a:fld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049924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69C4B29-D44E-4D1A-BA66-B7806C82E0E5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11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532D6A-3CAF-48BA-8911-BFF48CBAD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73" y="2512195"/>
            <a:ext cx="1559253" cy="18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6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89F54-CC25-4C37-8744-B017C3523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23A0DA4-D986-40D7-B421-99CA9315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78C1A0-CD39-4624-933A-52B7D3684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01DF4C-54B0-48A5-A46D-3202C373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DAE43D-2183-438F-BAE4-79ADD9F01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FF7322-0FB6-4477-A870-FD290C11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5920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D5DCB00-A82D-4A40-A21C-5977CB4375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96F1163-FEA6-47DD-A722-495EBE53F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C004A4-39F1-4A61-A017-B1B76FD89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99E49C-99F3-4EB0-AB54-5FE6EA64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933BFC-617B-4A75-B838-3C8885F32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B1DE53-3D42-4D25-8206-1CE8ADF5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43A6FD-2D8B-49E8-8779-38262A89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9704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2CEEDA0-5057-4195-B244-11111F18D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A55407-13AC-418D-A3F7-591CDBB8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856215-30E9-4841-9A09-0A248C1E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8281B2-28C7-41A3-B29D-9C4987D76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025969-B36F-4499-9F59-1D3271CAC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AD8CB9D-CDA2-4342-8595-33DC2E02C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96F2AF8-5A46-4ADB-B488-577E2896B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5167D7E-D00F-4937-8D01-B9965F94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C314F9-E5AA-4109-B19F-3B4CC3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39271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56C8370-61EF-4B10-9BE8-151E2353A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971268-E8FB-42C5-AC18-0CA6B21A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B28FED-B0ED-4851-AB79-3CC6A338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378153-F9BD-4791-A19F-EB3ADF70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E0FA47C-E779-4FC9-985E-DB5627FA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806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8915874-585D-4E82-A347-69638F8A1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56CCBA-3B9A-4C65-9F30-9B1FB6DC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65B5D6E-5869-47AC-9832-3652F549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FEBE36-138D-40F6-98FB-ED3D5F6F1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3458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74539D8-8990-4F3E-87DA-F8AF32B91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03F9C8-A218-477B-87ED-4CF2C6272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45F092-D122-4BA7-B065-C875D3769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0EFC21-8F3D-4834-B78B-BCA9AB1D6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056A82-6D3B-46AA-A486-D36F57F8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0A8437-AF64-4355-9AA1-8659C165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2B8D1F-498B-4F84-B8E0-A6D080BA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477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B3453D3-C385-4300-8879-FEE57AA8E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AE9FCD-B8C2-46EF-AD34-5B3B6AE97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0B3B7A-F59A-4C91-AC12-12A7A528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C4C3FB-4892-409B-8EEB-DD8001055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7F3F72-3B08-4D1C-9BDC-39984298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A619E4-FA5F-41DB-906F-44DC9955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A86FA6-FBF9-4F89-8D29-8FC28E8A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0219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7560301-1F3B-4C16-9C3E-A69BE834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Click to modify pattern title style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9A7B75-4046-40C5-A0ED-18CBB005F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Click to modify the pattern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68E9AC-6916-422F-B64D-C878ED410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770E0-B254-46C6-80BD-AA41F988AA15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DFE7B3-FC8D-484D-A337-483FD7F86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F09B17-93DD-4C7B-8801-B1E7268DF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10E03-8F58-4CDF-8016-AD714939AAF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17753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2BC3F24-00B5-4C07-BFE5-9CB48DDA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Click to modify pattern title style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68D7FE-E6A4-4F61-87EC-E87031055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Click to modify the pattern text styles</a:t>
            </a:r>
          </a:p>
          <a:p>
            <a:pPr lvl="1"/>
            <a:r>
              <a:rPr lang="es-ES"/>
              <a:t>Second level</a:t>
            </a:r>
          </a:p>
          <a:p>
            <a:pPr lvl="2"/>
            <a:r>
              <a:rPr lang="es-ES"/>
              <a:t>Third level</a:t>
            </a:r>
          </a:p>
          <a:p>
            <a:pPr lvl="3"/>
            <a:r>
              <a:rPr lang="es-ES"/>
              <a:t>Fourth level</a:t>
            </a:r>
          </a:p>
          <a:p>
            <a:pPr lvl="4"/>
            <a:r>
              <a:rPr lang="es-ES"/>
              <a:t>Fifth level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03C62C-0D4C-40B3-AF80-403D240061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B47A-0CA6-4F39-ACE5-5B3D4E083BF9}" type="datetimeFigureOut">
              <a:rPr lang="es-SV" smtClean="0"/>
              <a:t>21/8/2024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F33B19-9966-4CED-BF3C-2D368AC32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549AE7-94A8-45FC-A271-E5B464B80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5679-0962-4149-9CFA-9DEC74FDD62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312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140_D9677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8/10/relationships/comments" Target="../comments/modernComment_193_D5C299BD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microsoft.com/office/2018/10/relationships/comments" Target="../comments/modernComment_194_D24670AB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8/10/relationships/comments" Target="../comments/modernComment_195_4BCA9F9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5163" y="814788"/>
            <a:ext cx="10328894" cy="1623612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s-SV" b="1" dirty="0">
                <a:solidFill>
                  <a:schemeClr val="bg1"/>
                </a:solidFill>
              </a:rPr>
              <a:t>Implementation and Expansion of RTCQII El Salvador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8110" y="4257964"/>
            <a:ext cx="9969872" cy="151717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s-ES" b="1" dirty="0"/>
              <a:t>MINISTRY OF HEALTH</a:t>
            </a:r>
          </a:p>
          <a:p>
            <a:pPr algn="r"/>
            <a:r>
              <a:rPr lang="es-ES" b="1" dirty="0"/>
              <a:t>ITS/VIH PROGRAM UNIT</a:t>
            </a:r>
          </a:p>
          <a:p>
            <a:pPr algn="r"/>
            <a:r>
              <a:rPr lang="es-ES" b="1" dirty="0"/>
              <a:t>CLINICAL LABORATORY OFFICE</a:t>
            </a:r>
          </a:p>
          <a:p>
            <a:pPr algn="r"/>
            <a:r>
              <a:rPr lang="es-ES" b="1" dirty="0"/>
              <a:t>AUGUST 2024 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2874031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E5DE089-FE71-4C9E-B7A3-B49B2B81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E94053-623F-4B1D-A87E-F74B125D2F11}" type="slidenum">
              <a:rPr lang="en-US" smtClean="0"/>
              <a:t>10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3B278F-D32A-5E59-39EA-4EB4C240F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05" y="864899"/>
            <a:ext cx="5167312" cy="31653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7971DE-728B-4BD8-5F8A-8611CB84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75" y="974642"/>
            <a:ext cx="5336449" cy="26300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40B72FE-04AE-CB5D-C666-DB281EF9A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78" y="4202160"/>
            <a:ext cx="4876639" cy="263003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AF634A-DEE5-08B7-BEB0-D6AB16C10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3393" y="4030284"/>
            <a:ext cx="4910574" cy="26300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96F5640-AA98-4DAB-A0B7-5FE216F2948B}"/>
              </a:ext>
            </a:extLst>
          </p:cNvPr>
          <p:cNvSpPr txBox="1"/>
          <p:nvPr/>
        </p:nvSpPr>
        <p:spPr>
          <a:xfrm>
            <a:off x="0" y="2581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SV" sz="2800" b="1" dirty="0" err="1"/>
              <a:t>Expansion</a:t>
            </a:r>
            <a:r>
              <a:rPr lang="es-SV" sz="2800" b="1" dirty="0"/>
              <a:t> </a:t>
            </a:r>
            <a:r>
              <a:rPr lang="es-SV" sz="2800" b="1" dirty="0" err="1"/>
              <a:t>Plans</a:t>
            </a:r>
            <a:r>
              <a:rPr lang="es-SV" sz="2800" b="1" dirty="0"/>
              <a:t> and </a:t>
            </a:r>
            <a:r>
              <a:rPr lang="es-SV" sz="2800" b="1" dirty="0" err="1"/>
              <a:t>Strategies</a:t>
            </a:r>
            <a:endParaRPr lang="es-GT" sz="2800" dirty="0"/>
          </a:p>
        </p:txBody>
      </p:sp>
    </p:spTree>
    <p:extLst>
      <p:ext uri="{BB962C8B-B14F-4D97-AF65-F5344CB8AC3E}">
        <p14:creationId xmlns:p14="http://schemas.microsoft.com/office/powerpoint/2010/main" val="2291095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4F332-4B3E-320C-5230-3D4B5505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5190"/>
          </a:xfrm>
        </p:spPr>
        <p:txBody>
          <a:bodyPr>
            <a:normAutofit/>
          </a:bodyPr>
          <a:lstStyle/>
          <a:p>
            <a:pPr algn="ctr"/>
            <a:r>
              <a:rPr lang="es-SV" sz="2800" b="1" dirty="0">
                <a:latin typeface="+mn-lt"/>
                <a:ea typeface="+mn-ea"/>
                <a:cs typeface="+mn-cs"/>
              </a:rPr>
              <a:t>Lessons learned in the process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E5DE089-FE71-4C9E-B7A3-B49B2B81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8E94053-623F-4B1D-A87E-F74B125D2F11}" type="slidenum">
              <a:rPr lang="en-US" smtClean="0"/>
              <a:t>11</a:t>
            </a:fld>
            <a:endParaRPr lang="en-US"/>
          </a:p>
        </p:txBody>
      </p:sp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1265F3D9-F09A-26E5-920D-FE22262B8D9D}"/>
              </a:ext>
            </a:extLst>
          </p:cNvPr>
          <p:cNvSpPr/>
          <p:nvPr/>
        </p:nvSpPr>
        <p:spPr>
          <a:xfrm>
            <a:off x="204281" y="780343"/>
            <a:ext cx="4169924" cy="394882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3200" b="1" i="1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s-SV" sz="2400" i="1" dirty="0">
                <a:solidFill>
                  <a:schemeClr val="tx1"/>
                </a:solidFill>
              </a:rPr>
              <a:t>Convincing, persuading, demonstrating, and changing thoughts.</a:t>
            </a:r>
          </a:p>
          <a:p>
            <a:pPr algn="ctr"/>
            <a:r>
              <a:rPr lang="es-SV" sz="2400" i="1" dirty="0">
                <a:solidFill>
                  <a:schemeClr val="tx1"/>
                </a:solidFill>
              </a:rPr>
              <a:t>It is more effective than... Forcing, coercing, reprimanding, and punishing.</a:t>
            </a:r>
          </a:p>
        </p:txBody>
      </p:sp>
      <p:sp>
        <p:nvSpPr>
          <p:cNvPr id="6" name="Diagrama de flujo: conector 5">
            <a:extLst>
              <a:ext uri="{FF2B5EF4-FFF2-40B4-BE49-F238E27FC236}">
                <a16:creationId xmlns:a16="http://schemas.microsoft.com/office/drawing/2014/main" id="{DA7369CC-F99E-ADE9-4E48-81AEF3B0372D}"/>
              </a:ext>
            </a:extLst>
          </p:cNvPr>
          <p:cNvSpPr/>
          <p:nvPr/>
        </p:nvSpPr>
        <p:spPr>
          <a:xfrm>
            <a:off x="3952675" y="3240122"/>
            <a:ext cx="4017523" cy="3278221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3200" b="1" i="1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s-SV" sz="2400" i="1" dirty="0">
                <a:solidFill>
                  <a:schemeClr val="tx1"/>
                </a:solidFill>
              </a:rPr>
              <a:t>One committed professional........... is better than a thousand professionals in disagreement.</a:t>
            </a: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5008C26B-3F53-F61B-AD5D-C33BE836A3A2}"/>
              </a:ext>
            </a:extLst>
          </p:cNvPr>
          <p:cNvSpPr/>
          <p:nvPr/>
        </p:nvSpPr>
        <p:spPr>
          <a:xfrm>
            <a:off x="7817796" y="932742"/>
            <a:ext cx="4017523" cy="344470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3200" b="1" i="1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es-SV" sz="2400" i="1" dirty="0">
                <a:solidFill>
                  <a:schemeClr val="tx1"/>
                </a:solidFill>
              </a:rPr>
              <a:t>Quality assurance depends to a large extent on the teamwork of all SNIS representatives at different levels.</a:t>
            </a:r>
          </a:p>
        </p:txBody>
      </p:sp>
    </p:spTree>
    <p:extLst>
      <p:ext uri="{BB962C8B-B14F-4D97-AF65-F5344CB8AC3E}">
        <p14:creationId xmlns:p14="http://schemas.microsoft.com/office/powerpoint/2010/main" val="4009339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078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upo 127">
            <a:extLst>
              <a:ext uri="{FF2B5EF4-FFF2-40B4-BE49-F238E27FC236}">
                <a16:creationId xmlns:a16="http://schemas.microsoft.com/office/drawing/2014/main" id="{E4F6DA83-2F15-50B2-C5E5-C27D19F77388}"/>
              </a:ext>
            </a:extLst>
          </p:cNvPr>
          <p:cNvGrpSpPr/>
          <p:nvPr/>
        </p:nvGrpSpPr>
        <p:grpSpPr>
          <a:xfrm>
            <a:off x="169677" y="2992952"/>
            <a:ext cx="2209646" cy="3524931"/>
            <a:chOff x="169677" y="2992952"/>
            <a:chExt cx="2209646" cy="3524931"/>
          </a:xfrm>
        </p:grpSpPr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72E9AB5F-275C-C988-C0BB-54D0B3DDF0DE}"/>
                </a:ext>
              </a:extLst>
            </p:cNvPr>
            <p:cNvGrpSpPr/>
            <p:nvPr/>
          </p:nvGrpSpPr>
          <p:grpSpPr>
            <a:xfrm>
              <a:off x="169677" y="4356425"/>
              <a:ext cx="2209646" cy="2161458"/>
              <a:chOff x="7594856" y="4093714"/>
              <a:chExt cx="2209646" cy="2161458"/>
            </a:xfrm>
          </p:grpSpPr>
          <p:sp>
            <p:nvSpPr>
              <p:cNvPr id="57" name="Rectángulo 56">
                <a:extLst>
                  <a:ext uri="{FF2B5EF4-FFF2-40B4-BE49-F238E27FC236}">
                    <a16:creationId xmlns:a16="http://schemas.microsoft.com/office/drawing/2014/main" id="{2922DFBE-CC0F-A3DF-E76E-C4EAE773FB06}"/>
                  </a:ext>
                </a:extLst>
              </p:cNvPr>
              <p:cNvSpPr/>
              <p:nvPr/>
            </p:nvSpPr>
            <p:spPr>
              <a:xfrm>
                <a:off x="7734744" y="4713271"/>
                <a:ext cx="2069758" cy="1541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08F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C186B9BB-8517-1C78-0B2D-1B8CB6352CF1}"/>
                  </a:ext>
                </a:extLst>
              </p:cNvPr>
              <p:cNvSpPr/>
              <p:nvPr/>
            </p:nvSpPr>
            <p:spPr>
              <a:xfrm>
                <a:off x="7594856" y="4093714"/>
                <a:ext cx="1990958" cy="738664"/>
              </a:xfrm>
              <a:prstGeom prst="rect">
                <a:avLst/>
              </a:prstGeom>
              <a:solidFill>
                <a:srgbClr val="108F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93D71BB-6545-B0BD-C006-FF2C96CB8368}"/>
                </a:ext>
              </a:extLst>
            </p:cNvPr>
            <p:cNvSpPr txBox="1"/>
            <p:nvPr/>
          </p:nvSpPr>
          <p:spPr>
            <a:xfrm>
              <a:off x="299433" y="4464665"/>
              <a:ext cx="1748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400" b="1" dirty="0" err="1">
                  <a:solidFill>
                    <a:schemeClr val="bg1"/>
                  </a:solidFill>
                </a:rPr>
                <a:t>Commitment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to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policies</a:t>
              </a:r>
              <a:endParaRPr lang="es-G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7B436AD7-3272-8BAA-FD93-4112B4D4BFC3}"/>
                </a:ext>
              </a:extLst>
            </p:cNvPr>
            <p:cNvSpPr txBox="1"/>
            <p:nvPr/>
          </p:nvSpPr>
          <p:spPr>
            <a:xfrm>
              <a:off x="315661" y="5256757"/>
              <a:ext cx="2057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400" dirty="0" err="1"/>
                <a:t>Develop</a:t>
              </a:r>
              <a:r>
                <a:rPr lang="es-GT" sz="1400" dirty="0"/>
                <a:t> and </a:t>
              </a:r>
              <a:r>
                <a:rPr lang="es-GT" sz="1400" dirty="0" err="1"/>
                <a:t>implement</a:t>
              </a:r>
              <a:r>
                <a:rPr lang="es-GT" sz="1400" dirty="0"/>
                <a:t> </a:t>
              </a:r>
              <a:r>
                <a:rPr lang="es-GT" sz="1400" dirty="0" err="1"/>
                <a:t>policies</a:t>
              </a:r>
              <a:endParaRPr lang="es-GT" sz="1400" dirty="0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5199B36C-5383-712B-1F56-42303164F2E7}"/>
                </a:ext>
              </a:extLst>
            </p:cNvPr>
            <p:cNvSpPr txBox="1"/>
            <p:nvPr/>
          </p:nvSpPr>
          <p:spPr>
            <a:xfrm>
              <a:off x="309565" y="5991644"/>
              <a:ext cx="2057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400" dirty="0" err="1"/>
                <a:t>Engage</a:t>
              </a:r>
              <a:r>
                <a:rPr lang="es-GT" sz="1400" dirty="0"/>
                <a:t> </a:t>
              </a:r>
              <a:r>
                <a:rPr lang="es-GT" sz="1400" dirty="0" err="1"/>
                <a:t>stakeholders</a:t>
              </a:r>
              <a:endParaRPr lang="es-GT" sz="1400" dirty="0"/>
            </a:p>
          </p:txBody>
        </p:sp>
        <p:grpSp>
          <p:nvGrpSpPr>
            <p:cNvPr id="68" name="Grupo 67">
              <a:extLst>
                <a:ext uri="{FF2B5EF4-FFF2-40B4-BE49-F238E27FC236}">
                  <a16:creationId xmlns:a16="http://schemas.microsoft.com/office/drawing/2014/main" id="{A30E8CC5-D3DE-FB54-6208-2451DD065067}"/>
                </a:ext>
              </a:extLst>
            </p:cNvPr>
            <p:cNvGrpSpPr/>
            <p:nvPr/>
          </p:nvGrpSpPr>
          <p:grpSpPr>
            <a:xfrm>
              <a:off x="545290" y="2992952"/>
              <a:ext cx="1299882" cy="1335742"/>
              <a:chOff x="545290" y="2591936"/>
              <a:chExt cx="1299882" cy="1335742"/>
            </a:xfrm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3D046812-1682-2A00-A8A0-FF34BA315524}"/>
                  </a:ext>
                </a:extLst>
              </p:cNvPr>
              <p:cNvSpPr/>
              <p:nvPr/>
            </p:nvSpPr>
            <p:spPr>
              <a:xfrm>
                <a:off x="545290" y="2591936"/>
                <a:ext cx="1299882" cy="13357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108F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pic>
            <p:nvPicPr>
              <p:cNvPr id="29" name="Imagen 28" descr="Imagen que contiene Icono&#10;&#10;Descripción generada automáticamente">
                <a:extLst>
                  <a:ext uri="{FF2B5EF4-FFF2-40B4-BE49-F238E27FC236}">
                    <a16:creationId xmlns:a16="http://schemas.microsoft.com/office/drawing/2014/main" id="{20E2A70C-0CA0-B1D8-3206-78BDF414E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885" y="2847531"/>
                <a:ext cx="824552" cy="824552"/>
              </a:xfrm>
              <a:prstGeom prst="rect">
                <a:avLst/>
              </a:prstGeom>
            </p:spPr>
          </p:pic>
        </p:grpSp>
      </p:grpSp>
      <p:grpSp>
        <p:nvGrpSpPr>
          <p:cNvPr id="129" name="Grupo 128">
            <a:extLst>
              <a:ext uri="{FF2B5EF4-FFF2-40B4-BE49-F238E27FC236}">
                <a16:creationId xmlns:a16="http://schemas.microsoft.com/office/drawing/2014/main" id="{5F975E47-D87D-C3AD-2647-AD2D6A444AED}"/>
              </a:ext>
            </a:extLst>
          </p:cNvPr>
          <p:cNvGrpSpPr/>
          <p:nvPr/>
        </p:nvGrpSpPr>
        <p:grpSpPr>
          <a:xfrm>
            <a:off x="2529629" y="2992952"/>
            <a:ext cx="2220005" cy="3524931"/>
            <a:chOff x="2529629" y="2992952"/>
            <a:chExt cx="2220005" cy="3524931"/>
          </a:xfrm>
        </p:grpSpPr>
        <p:grpSp>
          <p:nvGrpSpPr>
            <p:cNvPr id="65" name="Grupo 64">
              <a:extLst>
                <a:ext uri="{FF2B5EF4-FFF2-40B4-BE49-F238E27FC236}">
                  <a16:creationId xmlns:a16="http://schemas.microsoft.com/office/drawing/2014/main" id="{9B533898-74F7-41EF-7E69-569CEB89776F}"/>
                </a:ext>
              </a:extLst>
            </p:cNvPr>
            <p:cNvGrpSpPr/>
            <p:nvPr/>
          </p:nvGrpSpPr>
          <p:grpSpPr>
            <a:xfrm>
              <a:off x="2529629" y="4356425"/>
              <a:ext cx="2209646" cy="2161458"/>
              <a:chOff x="7594856" y="4093714"/>
              <a:chExt cx="2209646" cy="2161458"/>
            </a:xfrm>
          </p:grpSpPr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18017E4C-FEC4-486C-D1C9-AAD438239F29}"/>
                  </a:ext>
                </a:extLst>
              </p:cNvPr>
              <p:cNvSpPr/>
              <p:nvPr/>
            </p:nvSpPr>
            <p:spPr>
              <a:xfrm>
                <a:off x="7734744" y="4713271"/>
                <a:ext cx="2069758" cy="1541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3973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67" name="Rectángulo 66">
                <a:extLst>
                  <a:ext uri="{FF2B5EF4-FFF2-40B4-BE49-F238E27FC236}">
                    <a16:creationId xmlns:a16="http://schemas.microsoft.com/office/drawing/2014/main" id="{56DFE386-21C2-B8F0-213D-E8BD48A44E92}"/>
                  </a:ext>
                </a:extLst>
              </p:cNvPr>
              <p:cNvSpPr/>
              <p:nvPr/>
            </p:nvSpPr>
            <p:spPr>
              <a:xfrm>
                <a:off x="7594856" y="4093714"/>
                <a:ext cx="1990958" cy="738664"/>
              </a:xfrm>
              <a:prstGeom prst="rect">
                <a:avLst/>
              </a:prstGeom>
              <a:solidFill>
                <a:srgbClr val="F397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dirty="0"/>
              </a:p>
            </p:txBody>
          </p:sp>
        </p:grp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8AF241B5-974F-726D-45FA-681AE0A55552}"/>
                </a:ext>
              </a:extLst>
            </p:cNvPr>
            <p:cNvSpPr txBox="1"/>
            <p:nvPr/>
          </p:nvSpPr>
          <p:spPr>
            <a:xfrm>
              <a:off x="2724719" y="4464147"/>
              <a:ext cx="1646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400" b="1" dirty="0">
                  <a:solidFill>
                    <a:schemeClr val="bg1"/>
                  </a:solidFill>
                </a:rPr>
                <a:t>Human </a:t>
              </a:r>
              <a:r>
                <a:rPr lang="es-GT" sz="1400" b="1" dirty="0" err="1">
                  <a:solidFill>
                    <a:schemeClr val="bg1"/>
                  </a:solidFill>
                </a:rPr>
                <a:t>resources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development</a:t>
              </a:r>
              <a:endParaRPr lang="es-G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628C739-CCE2-53EF-3368-BB511818F534}"/>
                </a:ext>
              </a:extLst>
            </p:cNvPr>
            <p:cNvSpPr txBox="1"/>
            <p:nvPr/>
          </p:nvSpPr>
          <p:spPr>
            <a:xfrm>
              <a:off x="2679876" y="5364478"/>
              <a:ext cx="2069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400" dirty="0"/>
                <a:t>Train and </a:t>
              </a:r>
              <a:r>
                <a:rPr lang="es-GT" sz="1400" dirty="0" err="1"/>
                <a:t>certify</a:t>
              </a:r>
              <a:r>
                <a:rPr lang="es-GT" sz="1400" dirty="0"/>
                <a:t> </a:t>
              </a:r>
              <a:r>
                <a:rPr lang="es-GT" sz="1400" dirty="0" err="1"/>
                <a:t>testers</a:t>
              </a:r>
              <a:endParaRPr lang="es-GT" sz="1400" dirty="0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DA9C780-E30A-1003-4046-FC435E41DDDC}"/>
                </a:ext>
              </a:extLst>
            </p:cNvPr>
            <p:cNvSpPr txBox="1"/>
            <p:nvPr/>
          </p:nvSpPr>
          <p:spPr>
            <a:xfrm>
              <a:off x="2668954" y="5991644"/>
              <a:ext cx="2057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400" dirty="0" err="1"/>
                <a:t>Crate</a:t>
              </a:r>
              <a:r>
                <a:rPr lang="es-GT" sz="1400" dirty="0"/>
                <a:t> </a:t>
              </a:r>
              <a:r>
                <a:rPr lang="es-GT" sz="1400" dirty="0" err="1"/>
                <a:t>network</a:t>
              </a:r>
              <a:r>
                <a:rPr lang="es-GT" sz="1400" dirty="0"/>
                <a:t> </a:t>
              </a:r>
              <a:r>
                <a:rPr lang="es-GT" sz="1400" dirty="0" err="1"/>
                <a:t>testers</a:t>
              </a:r>
              <a:endParaRPr lang="es-GT" sz="1400" dirty="0"/>
            </a:p>
          </p:txBody>
        </p:sp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DA3820C5-030A-9E52-3C36-2CB66817E3C5}"/>
                </a:ext>
              </a:extLst>
            </p:cNvPr>
            <p:cNvGrpSpPr/>
            <p:nvPr/>
          </p:nvGrpSpPr>
          <p:grpSpPr>
            <a:xfrm>
              <a:off x="2914992" y="2992952"/>
              <a:ext cx="1299882" cy="1335742"/>
              <a:chOff x="3105712" y="2591936"/>
              <a:chExt cx="1299882" cy="1335742"/>
            </a:xfrm>
          </p:grpSpPr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A7C3F5D6-BDB9-7EB0-F55A-8878F797FD55}"/>
                  </a:ext>
                </a:extLst>
              </p:cNvPr>
              <p:cNvSpPr/>
              <p:nvPr/>
            </p:nvSpPr>
            <p:spPr>
              <a:xfrm>
                <a:off x="3105712" y="2591936"/>
                <a:ext cx="1299882" cy="13357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3973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pic>
            <p:nvPicPr>
              <p:cNvPr id="31" name="Imagen 30" descr="Icono&#10;&#10;Descripción generada automáticamente">
                <a:extLst>
                  <a:ext uri="{FF2B5EF4-FFF2-40B4-BE49-F238E27FC236}">
                    <a16:creationId xmlns:a16="http://schemas.microsoft.com/office/drawing/2014/main" id="{22FE0AAD-1ED3-9BBB-9DF1-E8E33F6B9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0845" y="2842467"/>
                <a:ext cx="829616" cy="829616"/>
              </a:xfrm>
              <a:prstGeom prst="rect">
                <a:avLst/>
              </a:prstGeom>
            </p:spPr>
          </p:pic>
        </p:grpSp>
      </p:grpSp>
      <p:grpSp>
        <p:nvGrpSpPr>
          <p:cNvPr id="130" name="Grupo 129">
            <a:extLst>
              <a:ext uri="{FF2B5EF4-FFF2-40B4-BE49-F238E27FC236}">
                <a16:creationId xmlns:a16="http://schemas.microsoft.com/office/drawing/2014/main" id="{ADF92766-3EEA-33A6-BBAD-1D8BA86824D7}"/>
              </a:ext>
            </a:extLst>
          </p:cNvPr>
          <p:cNvGrpSpPr/>
          <p:nvPr/>
        </p:nvGrpSpPr>
        <p:grpSpPr>
          <a:xfrm>
            <a:off x="4879163" y="2992952"/>
            <a:ext cx="2220064" cy="3524931"/>
            <a:chOff x="4879163" y="2992952"/>
            <a:chExt cx="2220064" cy="3524931"/>
          </a:xfrm>
        </p:grpSpPr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B4BD54DC-D7AD-A2C8-3FC0-7DBED079A573}"/>
                </a:ext>
              </a:extLst>
            </p:cNvPr>
            <p:cNvGrpSpPr/>
            <p:nvPr/>
          </p:nvGrpSpPr>
          <p:grpSpPr>
            <a:xfrm>
              <a:off x="4889581" y="4356425"/>
              <a:ext cx="2209646" cy="2161458"/>
              <a:chOff x="7594856" y="4093714"/>
              <a:chExt cx="2209646" cy="2161458"/>
            </a:xfrm>
          </p:grpSpPr>
          <p:sp>
            <p:nvSpPr>
              <p:cNvPr id="63" name="Rectángulo 62">
                <a:extLst>
                  <a:ext uri="{FF2B5EF4-FFF2-40B4-BE49-F238E27FC236}">
                    <a16:creationId xmlns:a16="http://schemas.microsoft.com/office/drawing/2014/main" id="{5BA9B4E0-0FCC-3BF1-A0A2-869EEBFD2BFF}"/>
                  </a:ext>
                </a:extLst>
              </p:cNvPr>
              <p:cNvSpPr/>
              <p:nvPr/>
            </p:nvSpPr>
            <p:spPr>
              <a:xfrm>
                <a:off x="7734744" y="4713271"/>
                <a:ext cx="2069758" cy="1541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95FA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dirty="0"/>
              </a:p>
            </p:txBody>
          </p:sp>
          <p:sp>
            <p:nvSpPr>
              <p:cNvPr id="64" name="Rectángulo 63">
                <a:extLst>
                  <a:ext uri="{FF2B5EF4-FFF2-40B4-BE49-F238E27FC236}">
                    <a16:creationId xmlns:a16="http://schemas.microsoft.com/office/drawing/2014/main" id="{55DF1040-694C-9B14-8338-E2C24D94104F}"/>
                  </a:ext>
                </a:extLst>
              </p:cNvPr>
              <p:cNvSpPr/>
              <p:nvPr/>
            </p:nvSpPr>
            <p:spPr>
              <a:xfrm>
                <a:off x="7594856" y="4093714"/>
                <a:ext cx="1990958" cy="738664"/>
              </a:xfrm>
              <a:prstGeom prst="rect">
                <a:avLst/>
              </a:prstGeom>
              <a:solidFill>
                <a:srgbClr val="B95F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</p:grp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4361D57-0007-1047-7ADC-0E8D5A42146D}"/>
                </a:ext>
              </a:extLst>
            </p:cNvPr>
            <p:cNvSpPr txBox="1"/>
            <p:nvPr/>
          </p:nvSpPr>
          <p:spPr>
            <a:xfrm>
              <a:off x="4879163" y="4452762"/>
              <a:ext cx="19993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400" b="1" dirty="0" err="1">
                  <a:solidFill>
                    <a:schemeClr val="bg1"/>
                  </a:solidFill>
                </a:rPr>
                <a:t>Increase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competency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program</a:t>
              </a:r>
              <a:endParaRPr lang="es-G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7276FB3-1EAB-CF2B-ABD4-639B3A2840D1}"/>
                </a:ext>
              </a:extLst>
            </p:cNvPr>
            <p:cNvSpPr txBox="1"/>
            <p:nvPr/>
          </p:nvSpPr>
          <p:spPr>
            <a:xfrm>
              <a:off x="5035565" y="5137188"/>
              <a:ext cx="205756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400" dirty="0" err="1"/>
                <a:t>Participate</a:t>
              </a:r>
              <a:r>
                <a:rPr lang="es-GT" sz="1400" dirty="0"/>
                <a:t> in </a:t>
              </a:r>
              <a:r>
                <a:rPr lang="es-GT" sz="1400" dirty="0" err="1"/>
                <a:t>proficiency</a:t>
              </a:r>
              <a:r>
                <a:rPr lang="es-GT" sz="1400" dirty="0"/>
                <a:t> </a:t>
              </a:r>
              <a:r>
                <a:rPr lang="es-GT" sz="1400" dirty="0" err="1"/>
                <a:t>or</a:t>
              </a:r>
              <a:r>
                <a:rPr lang="es-GT" sz="1400" dirty="0"/>
                <a:t> </a:t>
              </a:r>
              <a:r>
                <a:rPr lang="es-GT" sz="1400" dirty="0" err="1"/>
                <a:t>competency</a:t>
              </a:r>
              <a:r>
                <a:rPr lang="es-GT" sz="1400" dirty="0"/>
                <a:t> </a:t>
              </a:r>
              <a:r>
                <a:rPr lang="es-GT" sz="1400" dirty="0" err="1"/>
                <a:t>testing</a:t>
              </a:r>
              <a:r>
                <a:rPr lang="es-GT" sz="1400" dirty="0"/>
                <a:t> </a:t>
              </a:r>
              <a:r>
                <a:rPr lang="es-GT" sz="1400" dirty="0" err="1"/>
                <a:t>program</a:t>
              </a:r>
              <a:endParaRPr lang="es-GT" sz="1400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C086975-3D06-B8A3-B925-8A909D479655}"/>
                </a:ext>
              </a:extLst>
            </p:cNvPr>
            <p:cNvSpPr txBox="1"/>
            <p:nvPr/>
          </p:nvSpPr>
          <p:spPr>
            <a:xfrm>
              <a:off x="5041098" y="5929040"/>
              <a:ext cx="2057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400" dirty="0" err="1"/>
                <a:t>Analyze</a:t>
              </a:r>
              <a:r>
                <a:rPr lang="es-GT" sz="1400" dirty="0"/>
                <a:t> data </a:t>
              </a:r>
              <a:r>
                <a:rPr lang="es-GT" sz="1400" dirty="0" err="1"/>
                <a:t>to</a:t>
              </a:r>
              <a:r>
                <a:rPr lang="es-GT" sz="1400" dirty="0"/>
                <a:t> </a:t>
              </a:r>
              <a:r>
                <a:rPr lang="es-GT" sz="1400" dirty="0" err="1"/>
                <a:t>provide</a:t>
              </a:r>
              <a:r>
                <a:rPr lang="es-GT" sz="1400" dirty="0"/>
                <a:t> </a:t>
              </a:r>
              <a:r>
                <a:rPr lang="es-GT" sz="1400" dirty="0" err="1"/>
                <a:t>correction</a:t>
              </a:r>
              <a:r>
                <a:rPr lang="es-GT" sz="1400" dirty="0"/>
                <a:t> </a:t>
              </a:r>
              <a:r>
                <a:rPr lang="es-GT" sz="1400" dirty="0" err="1"/>
                <a:t>plans</a:t>
              </a:r>
              <a:endParaRPr lang="es-GT" sz="1400" dirty="0"/>
            </a:p>
          </p:txBody>
        </p: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1CEB141B-15C5-C76A-CBF2-851E0B80D5A5}"/>
                </a:ext>
              </a:extLst>
            </p:cNvPr>
            <p:cNvGrpSpPr/>
            <p:nvPr/>
          </p:nvGrpSpPr>
          <p:grpSpPr>
            <a:xfrm>
              <a:off x="5284694" y="2992952"/>
              <a:ext cx="1299882" cy="1335742"/>
              <a:chOff x="5583165" y="2591936"/>
              <a:chExt cx="1299882" cy="1335742"/>
            </a:xfrm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9231B62B-BACE-817B-CEEC-4B8AB0343DCC}"/>
                  </a:ext>
                </a:extLst>
              </p:cNvPr>
              <p:cNvSpPr/>
              <p:nvPr/>
            </p:nvSpPr>
            <p:spPr>
              <a:xfrm>
                <a:off x="5583165" y="2591936"/>
                <a:ext cx="1299882" cy="13357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B95FA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pic>
            <p:nvPicPr>
              <p:cNvPr id="33" name="Imagen 32" descr="Icono&#10;&#10;Descripción generada automáticamente">
                <a:extLst>
                  <a:ext uri="{FF2B5EF4-FFF2-40B4-BE49-F238E27FC236}">
                    <a16:creationId xmlns:a16="http://schemas.microsoft.com/office/drawing/2014/main" id="{C30352BE-2C5F-B4E5-B051-9EB772775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1626" y="2842467"/>
                <a:ext cx="822960" cy="822960"/>
              </a:xfrm>
              <a:prstGeom prst="rect">
                <a:avLst/>
              </a:prstGeom>
            </p:spPr>
          </p:pic>
        </p:grpSp>
      </p:grpSp>
      <p:grpSp>
        <p:nvGrpSpPr>
          <p:cNvPr id="132" name="Grupo 131">
            <a:extLst>
              <a:ext uri="{FF2B5EF4-FFF2-40B4-BE49-F238E27FC236}">
                <a16:creationId xmlns:a16="http://schemas.microsoft.com/office/drawing/2014/main" id="{F0A15811-B954-2D0D-7BC2-A28C7428A815}"/>
              </a:ext>
            </a:extLst>
          </p:cNvPr>
          <p:cNvGrpSpPr/>
          <p:nvPr/>
        </p:nvGrpSpPr>
        <p:grpSpPr>
          <a:xfrm>
            <a:off x="9609485" y="2992952"/>
            <a:ext cx="2209646" cy="3524931"/>
            <a:chOff x="9609485" y="2992952"/>
            <a:chExt cx="2209646" cy="3524931"/>
          </a:xfrm>
        </p:grpSpPr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A2F443B3-4583-DFA9-5D5F-5DC4E5810FED}"/>
                </a:ext>
              </a:extLst>
            </p:cNvPr>
            <p:cNvGrpSpPr/>
            <p:nvPr/>
          </p:nvGrpSpPr>
          <p:grpSpPr>
            <a:xfrm>
              <a:off x="9609485" y="4356425"/>
              <a:ext cx="2209646" cy="2161458"/>
              <a:chOff x="7594856" y="4093714"/>
              <a:chExt cx="2209646" cy="2161458"/>
            </a:xfrm>
          </p:grpSpPr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id="{79399B16-EAEB-C6CF-3AB1-E395FF7EAB03}"/>
                  </a:ext>
                </a:extLst>
              </p:cNvPr>
              <p:cNvSpPr/>
              <p:nvPr/>
            </p:nvSpPr>
            <p:spPr>
              <a:xfrm>
                <a:off x="7734744" y="4713271"/>
                <a:ext cx="2069758" cy="1541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03D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61" name="Rectángulo 60">
                <a:extLst>
                  <a:ext uri="{FF2B5EF4-FFF2-40B4-BE49-F238E27FC236}">
                    <a16:creationId xmlns:a16="http://schemas.microsoft.com/office/drawing/2014/main" id="{E65A03C6-084B-E02B-F7AF-064CBBB943A9}"/>
                  </a:ext>
                </a:extLst>
              </p:cNvPr>
              <p:cNvSpPr/>
              <p:nvPr/>
            </p:nvSpPr>
            <p:spPr>
              <a:xfrm>
                <a:off x="7594856" y="4093714"/>
                <a:ext cx="1990958" cy="738664"/>
              </a:xfrm>
              <a:prstGeom prst="rect">
                <a:avLst/>
              </a:prstGeom>
              <a:solidFill>
                <a:srgbClr val="E03D6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dirty="0"/>
              </a:p>
            </p:txBody>
          </p: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90D8B37-4650-8182-2627-555A1DB2D9A9}"/>
                </a:ext>
              </a:extLst>
            </p:cNvPr>
            <p:cNvSpPr txBox="1"/>
            <p:nvPr/>
          </p:nvSpPr>
          <p:spPr>
            <a:xfrm>
              <a:off x="9636089" y="4452762"/>
              <a:ext cx="19377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400" b="1" dirty="0" err="1">
                  <a:solidFill>
                    <a:schemeClr val="bg1"/>
                  </a:solidFill>
                </a:rPr>
                <a:t>Batch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testing</a:t>
              </a:r>
              <a:r>
                <a:rPr lang="es-GT" sz="1400" b="1" dirty="0">
                  <a:solidFill>
                    <a:schemeClr val="bg1"/>
                  </a:solidFill>
                </a:rPr>
                <a:t> and post </a:t>
              </a:r>
              <a:r>
                <a:rPr lang="es-GT" sz="1400" b="1" dirty="0" err="1">
                  <a:solidFill>
                    <a:schemeClr val="bg1"/>
                  </a:solidFill>
                </a:rPr>
                <a:t>market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surveillance</a:t>
              </a:r>
              <a:endParaRPr lang="es-G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BFA4BB3-1914-C1EF-0B0A-BD1C614EA75D}"/>
                </a:ext>
              </a:extLst>
            </p:cNvPr>
            <p:cNvSpPr txBox="1"/>
            <p:nvPr/>
          </p:nvSpPr>
          <p:spPr>
            <a:xfrm>
              <a:off x="9745111" y="5329432"/>
              <a:ext cx="20697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400" dirty="0" err="1"/>
                <a:t>Sthrengthen</a:t>
              </a:r>
              <a:r>
                <a:rPr lang="es-GT" sz="1400" dirty="0"/>
                <a:t> </a:t>
              </a:r>
              <a:r>
                <a:rPr lang="es-GT" sz="1400" dirty="0" err="1"/>
                <a:t>national</a:t>
              </a:r>
              <a:r>
                <a:rPr lang="es-GT" sz="1400" dirty="0"/>
                <a:t> </a:t>
              </a:r>
              <a:r>
                <a:rPr lang="es-GT" sz="1400" dirty="0" err="1"/>
                <a:t>capacity</a:t>
              </a:r>
              <a:r>
                <a:rPr lang="es-GT" sz="1400" dirty="0"/>
                <a:t> </a:t>
              </a:r>
              <a:r>
                <a:rPr lang="es-GT" sz="1400" dirty="0" err="1"/>
                <a:t>for</a:t>
              </a:r>
              <a:r>
                <a:rPr lang="es-GT" sz="1400" dirty="0"/>
                <a:t> </a:t>
              </a:r>
              <a:r>
                <a:rPr lang="es-GT" sz="1400" dirty="0" err="1"/>
                <a:t>monitoring</a:t>
              </a:r>
              <a:r>
                <a:rPr lang="es-GT" sz="1400" dirty="0"/>
                <a:t> </a:t>
              </a:r>
              <a:r>
                <a:rPr lang="es-GT" sz="1400" dirty="0" err="1"/>
                <a:t>batches</a:t>
              </a:r>
              <a:r>
                <a:rPr lang="es-GT" sz="1400" dirty="0"/>
                <a:t> </a:t>
              </a:r>
              <a:r>
                <a:rPr lang="es-GT" sz="1400" dirty="0" err="1"/>
                <a:t>of</a:t>
              </a:r>
              <a:r>
                <a:rPr lang="es-GT" sz="1400" dirty="0"/>
                <a:t> kits after placed in </a:t>
              </a:r>
              <a:r>
                <a:rPr lang="es-GT" sz="1400" dirty="0" err="1"/>
                <a:t>market</a:t>
              </a:r>
              <a:endParaRPr lang="es-GT" sz="1400" dirty="0"/>
            </a:p>
          </p:txBody>
        </p:sp>
        <p:grpSp>
          <p:nvGrpSpPr>
            <p:cNvPr id="72" name="Grupo 71">
              <a:extLst>
                <a:ext uri="{FF2B5EF4-FFF2-40B4-BE49-F238E27FC236}">
                  <a16:creationId xmlns:a16="http://schemas.microsoft.com/office/drawing/2014/main" id="{7443F95A-E7CD-387E-06A5-DB4B8C04591D}"/>
                </a:ext>
              </a:extLst>
            </p:cNvPr>
            <p:cNvGrpSpPr/>
            <p:nvPr/>
          </p:nvGrpSpPr>
          <p:grpSpPr>
            <a:xfrm>
              <a:off x="10024099" y="2992952"/>
              <a:ext cx="1299882" cy="1335742"/>
              <a:chOff x="10346828" y="2591936"/>
              <a:chExt cx="1299882" cy="1335742"/>
            </a:xfrm>
          </p:grpSpPr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08BE21A3-6AC3-42AD-ACB2-B17DBE40E475}"/>
                  </a:ext>
                </a:extLst>
              </p:cNvPr>
              <p:cNvSpPr/>
              <p:nvPr/>
            </p:nvSpPr>
            <p:spPr>
              <a:xfrm>
                <a:off x="10346828" y="2591936"/>
                <a:ext cx="1299882" cy="13357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03D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dirty="0"/>
              </a:p>
            </p:txBody>
          </p:sp>
          <p:pic>
            <p:nvPicPr>
              <p:cNvPr id="35" name="Imagen 34" descr="Icono&#10;&#10;Descripción generada automáticamente">
                <a:extLst>
                  <a:ext uri="{FF2B5EF4-FFF2-40B4-BE49-F238E27FC236}">
                    <a16:creationId xmlns:a16="http://schemas.microsoft.com/office/drawing/2014/main" id="{994094CA-9D5C-B3A1-260C-FCB7D4E9B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65230" y="2842467"/>
                <a:ext cx="822960" cy="822960"/>
              </a:xfrm>
              <a:prstGeom prst="rect">
                <a:avLst/>
              </a:prstGeom>
            </p:spPr>
          </p:pic>
        </p:grpSp>
      </p:grpSp>
      <p:grpSp>
        <p:nvGrpSpPr>
          <p:cNvPr id="131" name="Grupo 130">
            <a:extLst>
              <a:ext uri="{FF2B5EF4-FFF2-40B4-BE49-F238E27FC236}">
                <a16:creationId xmlns:a16="http://schemas.microsoft.com/office/drawing/2014/main" id="{DAEA935D-5102-2640-45AB-533282518F41}"/>
              </a:ext>
            </a:extLst>
          </p:cNvPr>
          <p:cNvGrpSpPr/>
          <p:nvPr/>
        </p:nvGrpSpPr>
        <p:grpSpPr>
          <a:xfrm>
            <a:off x="7197141" y="2992952"/>
            <a:ext cx="2262038" cy="3524931"/>
            <a:chOff x="7197141" y="2992952"/>
            <a:chExt cx="2262038" cy="3524931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36DF0524-ACE5-B49C-689F-E61C75FC0E28}"/>
                </a:ext>
              </a:extLst>
            </p:cNvPr>
            <p:cNvGrpSpPr/>
            <p:nvPr/>
          </p:nvGrpSpPr>
          <p:grpSpPr>
            <a:xfrm>
              <a:off x="7249533" y="4356425"/>
              <a:ext cx="2209646" cy="2161458"/>
              <a:chOff x="7594856" y="4093714"/>
              <a:chExt cx="2209646" cy="2161458"/>
            </a:xfrm>
          </p:grpSpPr>
          <p:sp>
            <p:nvSpPr>
              <p:cNvPr id="54" name="Rectángulo 53">
                <a:extLst>
                  <a:ext uri="{FF2B5EF4-FFF2-40B4-BE49-F238E27FC236}">
                    <a16:creationId xmlns:a16="http://schemas.microsoft.com/office/drawing/2014/main" id="{BD5DC149-D6DE-D07C-EA46-C7E569D910C1}"/>
                  </a:ext>
                </a:extLst>
              </p:cNvPr>
              <p:cNvSpPr/>
              <p:nvPr/>
            </p:nvSpPr>
            <p:spPr>
              <a:xfrm>
                <a:off x="7734744" y="4713271"/>
                <a:ext cx="2069758" cy="1541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EA1D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dirty="0"/>
              </a:p>
            </p:txBody>
          </p:sp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0D7505C3-FDCB-65D6-7521-0BA170D9D917}"/>
                  </a:ext>
                </a:extLst>
              </p:cNvPr>
              <p:cNvSpPr/>
              <p:nvPr/>
            </p:nvSpPr>
            <p:spPr>
              <a:xfrm>
                <a:off x="7594856" y="4093714"/>
                <a:ext cx="1990958" cy="738664"/>
              </a:xfrm>
              <a:prstGeom prst="rect">
                <a:avLst/>
              </a:prstGeom>
              <a:solidFill>
                <a:srgbClr val="1EA1D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</p:grp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5C2D6A0B-0D7A-63D0-094F-21C33CA5C6A4}"/>
                </a:ext>
              </a:extLst>
            </p:cNvPr>
            <p:cNvSpPr txBox="1"/>
            <p:nvPr/>
          </p:nvSpPr>
          <p:spPr>
            <a:xfrm>
              <a:off x="7197141" y="4328694"/>
              <a:ext cx="19909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400" b="1" dirty="0" err="1">
                  <a:solidFill>
                    <a:schemeClr val="bg1"/>
                  </a:solidFill>
                </a:rPr>
                <a:t>Expand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the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registry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for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standarized</a:t>
              </a:r>
              <a:r>
                <a:rPr lang="es-GT" sz="1400" b="1" dirty="0">
                  <a:solidFill>
                    <a:schemeClr val="bg1"/>
                  </a:solidFill>
                </a:rPr>
                <a:t> HIV </a:t>
              </a:r>
              <a:r>
                <a:rPr lang="es-GT" sz="1400" b="1" dirty="0" err="1">
                  <a:solidFill>
                    <a:schemeClr val="bg1"/>
                  </a:solidFill>
                </a:rPr>
                <a:t>testing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an</a:t>
              </a:r>
              <a:r>
                <a:rPr lang="es-GT" sz="1400" b="1" dirty="0">
                  <a:solidFill>
                    <a:schemeClr val="bg1"/>
                  </a:solidFill>
                </a:rPr>
                <a:t> </a:t>
              </a:r>
              <a:r>
                <a:rPr lang="es-GT" sz="1400" b="1" dirty="0" err="1">
                  <a:solidFill>
                    <a:schemeClr val="bg1"/>
                  </a:solidFill>
                </a:rPr>
                <a:t>counseling</a:t>
              </a:r>
              <a:endParaRPr lang="es-G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F447F1A-6144-28D3-D8FC-7E8499CEAA12}"/>
                </a:ext>
              </a:extLst>
            </p:cNvPr>
            <p:cNvSpPr txBox="1"/>
            <p:nvPr/>
          </p:nvSpPr>
          <p:spPr>
            <a:xfrm>
              <a:off x="7383326" y="5137188"/>
              <a:ext cx="206975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400" dirty="0" err="1"/>
                <a:t>Expand</a:t>
              </a:r>
              <a:r>
                <a:rPr lang="es-GT" sz="1400" dirty="0"/>
                <a:t> use </a:t>
              </a:r>
              <a:r>
                <a:rPr lang="es-GT" sz="1400" dirty="0" err="1"/>
                <a:t>of</a:t>
              </a:r>
              <a:r>
                <a:rPr lang="es-GT" sz="1400" dirty="0"/>
                <a:t> </a:t>
              </a:r>
              <a:r>
                <a:rPr lang="es-GT" sz="1400" dirty="0" err="1"/>
                <a:t>standarized</a:t>
              </a:r>
              <a:r>
                <a:rPr lang="es-GT" sz="1400" dirty="0"/>
                <a:t> HIV </a:t>
              </a:r>
              <a:r>
                <a:rPr lang="es-GT" sz="1400" dirty="0" err="1"/>
                <a:t>testing</a:t>
              </a:r>
              <a:r>
                <a:rPr lang="es-GT" sz="1400" dirty="0"/>
                <a:t> and </a:t>
              </a:r>
              <a:r>
                <a:rPr lang="es-GT" sz="1400" dirty="0" err="1"/>
                <a:t>counseling</a:t>
              </a:r>
              <a:r>
                <a:rPr lang="es-GT" sz="1400" dirty="0"/>
                <a:t> </a:t>
              </a:r>
              <a:r>
                <a:rPr lang="es-GT" sz="1400" dirty="0" err="1"/>
                <a:t>registry</a:t>
              </a:r>
              <a:endParaRPr lang="es-GT" sz="1400" dirty="0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6896ECA-6396-C78E-9B64-C07D1FC5E525}"/>
                </a:ext>
              </a:extLst>
            </p:cNvPr>
            <p:cNvSpPr txBox="1"/>
            <p:nvPr/>
          </p:nvSpPr>
          <p:spPr>
            <a:xfrm>
              <a:off x="7385159" y="6031302"/>
              <a:ext cx="2069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400" dirty="0" err="1"/>
                <a:t>Analyze</a:t>
              </a:r>
              <a:r>
                <a:rPr lang="es-GT" sz="1400" dirty="0"/>
                <a:t> data </a:t>
              </a:r>
              <a:r>
                <a:rPr lang="es-GT" sz="1400" dirty="0" err="1"/>
                <a:t>periodically</a:t>
              </a:r>
              <a:endParaRPr lang="es-GT" sz="1400" dirty="0"/>
            </a:p>
          </p:txBody>
        </p:sp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9A0E8DC7-83DA-4C30-F5C6-E0B8CD7D96F9}"/>
                </a:ext>
              </a:extLst>
            </p:cNvPr>
            <p:cNvGrpSpPr/>
            <p:nvPr/>
          </p:nvGrpSpPr>
          <p:grpSpPr>
            <a:xfrm>
              <a:off x="7654396" y="2992952"/>
              <a:ext cx="1299882" cy="1335742"/>
              <a:chOff x="7980102" y="2591936"/>
              <a:chExt cx="1299882" cy="1335742"/>
            </a:xfrm>
          </p:grpSpPr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5C96C2F4-226B-1436-B07C-A874D92C8EEC}"/>
                  </a:ext>
                </a:extLst>
              </p:cNvPr>
              <p:cNvSpPr/>
              <p:nvPr/>
            </p:nvSpPr>
            <p:spPr>
              <a:xfrm>
                <a:off x="7980102" y="2591936"/>
                <a:ext cx="1299882" cy="13357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1EA1D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dirty="0"/>
              </a:p>
            </p:txBody>
          </p:sp>
          <p:pic>
            <p:nvPicPr>
              <p:cNvPr id="37" name="Imagen 36" descr="Icono&#10;&#10;Descripción generada automáticamente">
                <a:extLst>
                  <a:ext uri="{FF2B5EF4-FFF2-40B4-BE49-F238E27FC236}">
                    <a16:creationId xmlns:a16="http://schemas.microsoft.com/office/drawing/2014/main" id="{82956509-2FEC-F0D5-29E3-647FDBCA9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8117" y="2839231"/>
                <a:ext cx="822960" cy="822960"/>
              </a:xfrm>
              <a:prstGeom prst="rect">
                <a:avLst/>
              </a:prstGeom>
            </p:spPr>
          </p:pic>
        </p:grpSp>
      </p:grpSp>
      <p:grpSp>
        <p:nvGrpSpPr>
          <p:cNvPr id="127" name="Grupo 126">
            <a:extLst>
              <a:ext uri="{FF2B5EF4-FFF2-40B4-BE49-F238E27FC236}">
                <a16:creationId xmlns:a16="http://schemas.microsoft.com/office/drawing/2014/main" id="{319A9291-73E8-6731-4C64-FCD0FC09EAD8}"/>
              </a:ext>
            </a:extLst>
          </p:cNvPr>
          <p:cNvGrpSpPr/>
          <p:nvPr/>
        </p:nvGrpSpPr>
        <p:grpSpPr>
          <a:xfrm>
            <a:off x="1195231" y="118142"/>
            <a:ext cx="9478809" cy="2874811"/>
            <a:chOff x="1195231" y="118142"/>
            <a:chExt cx="9478809" cy="287481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1504B94-602B-81AB-BE57-29F5DBA72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496"/>
            <a:stretch/>
          </p:blipFill>
          <p:spPr>
            <a:xfrm>
              <a:off x="4689894" y="118142"/>
              <a:ext cx="2377920" cy="1982694"/>
            </a:xfrm>
            <a:prstGeom prst="rect">
              <a:avLst/>
            </a:prstGeom>
          </p:spPr>
        </p:pic>
        <p:sp>
          <p:nvSpPr>
            <p:cNvPr id="90" name="Rectángulo 89">
              <a:extLst>
                <a:ext uri="{FF2B5EF4-FFF2-40B4-BE49-F238E27FC236}">
                  <a16:creationId xmlns:a16="http://schemas.microsoft.com/office/drawing/2014/main" id="{E9E750B7-AB5F-37AD-C9F2-330B16271919}"/>
                </a:ext>
              </a:extLst>
            </p:cNvPr>
            <p:cNvSpPr/>
            <p:nvPr/>
          </p:nvSpPr>
          <p:spPr>
            <a:xfrm>
              <a:off x="5070701" y="1898604"/>
              <a:ext cx="213993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algn="ctr"/>
              <a:endParaRPr lang="es-GT"/>
            </a:p>
          </p:txBody>
        </p:sp>
        <p:cxnSp>
          <p:nvCxnSpPr>
            <p:cNvPr id="100" name="Conector: angular 99">
              <a:extLst>
                <a:ext uri="{FF2B5EF4-FFF2-40B4-BE49-F238E27FC236}">
                  <a16:creationId xmlns:a16="http://schemas.microsoft.com/office/drawing/2014/main" id="{47A2F566-00EB-CA54-B322-7BBE3DFD1DFC}"/>
                </a:ext>
              </a:extLst>
            </p:cNvPr>
            <p:cNvCxnSpPr>
              <a:cxnSpLocks/>
              <a:stCxn id="7" idx="0"/>
              <a:endCxn id="90" idx="2"/>
            </p:cNvCxnSpPr>
            <p:nvPr/>
          </p:nvCxnSpPr>
          <p:spPr>
            <a:xfrm rot="5400000" flipH="1" flipV="1">
              <a:off x="2662150" y="477405"/>
              <a:ext cx="1048629" cy="3982467"/>
            </a:xfrm>
            <a:prstGeom prst="bentConnector3">
              <a:avLst>
                <a:gd name="adj1" fmla="val 63678"/>
              </a:avLst>
            </a:prstGeom>
            <a:ln w="19050">
              <a:solidFill>
                <a:srgbClr val="108F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ángulo 106">
              <a:extLst>
                <a:ext uri="{FF2B5EF4-FFF2-40B4-BE49-F238E27FC236}">
                  <a16:creationId xmlns:a16="http://schemas.microsoft.com/office/drawing/2014/main" id="{9F018458-EB2A-5C52-29DA-3B9A1A673388}"/>
                </a:ext>
              </a:extLst>
            </p:cNvPr>
            <p:cNvSpPr/>
            <p:nvPr/>
          </p:nvSpPr>
          <p:spPr>
            <a:xfrm>
              <a:off x="6566646" y="1907100"/>
              <a:ext cx="213993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algn="ctr"/>
              <a:endParaRPr lang="es-GT"/>
            </a:p>
          </p:txBody>
        </p:sp>
        <p:sp>
          <p:nvSpPr>
            <p:cNvPr id="108" name="Rectángulo 107">
              <a:extLst>
                <a:ext uri="{FF2B5EF4-FFF2-40B4-BE49-F238E27FC236}">
                  <a16:creationId xmlns:a16="http://schemas.microsoft.com/office/drawing/2014/main" id="{107C721A-52F4-1C9F-EFE7-EC210381340A}"/>
                </a:ext>
              </a:extLst>
            </p:cNvPr>
            <p:cNvSpPr/>
            <p:nvPr/>
          </p:nvSpPr>
          <p:spPr>
            <a:xfrm>
              <a:off x="6184123" y="1900323"/>
              <a:ext cx="213993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algn="ctr"/>
              <a:endParaRPr lang="es-GT"/>
            </a:p>
          </p:txBody>
        </p:sp>
        <p:sp>
          <p:nvSpPr>
            <p:cNvPr id="109" name="Rectángulo 108">
              <a:extLst>
                <a:ext uri="{FF2B5EF4-FFF2-40B4-BE49-F238E27FC236}">
                  <a16:creationId xmlns:a16="http://schemas.microsoft.com/office/drawing/2014/main" id="{1E5272CD-4B46-182B-D14A-571939DFC717}"/>
                </a:ext>
              </a:extLst>
            </p:cNvPr>
            <p:cNvSpPr/>
            <p:nvPr/>
          </p:nvSpPr>
          <p:spPr>
            <a:xfrm>
              <a:off x="5435294" y="1909159"/>
              <a:ext cx="213993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algn="ctr"/>
              <a:endParaRPr lang="es-GT"/>
            </a:p>
          </p:txBody>
        </p:sp>
        <p:cxnSp>
          <p:nvCxnSpPr>
            <p:cNvPr id="111" name="Conector: angular 110">
              <a:extLst>
                <a:ext uri="{FF2B5EF4-FFF2-40B4-BE49-F238E27FC236}">
                  <a16:creationId xmlns:a16="http://schemas.microsoft.com/office/drawing/2014/main" id="{A82054C8-BF3C-C983-FAD1-FF41E4927F99}"/>
                </a:ext>
              </a:extLst>
            </p:cNvPr>
            <p:cNvCxnSpPr>
              <a:stCxn id="8" idx="0"/>
              <a:endCxn id="109" idx="2"/>
            </p:cNvCxnSpPr>
            <p:nvPr/>
          </p:nvCxnSpPr>
          <p:spPr>
            <a:xfrm rot="5400000" flipH="1" flipV="1">
              <a:off x="4034575" y="1485236"/>
              <a:ext cx="1038074" cy="1977358"/>
            </a:xfrm>
            <a:prstGeom prst="bentConnector3">
              <a:avLst/>
            </a:prstGeom>
            <a:ln w="19050">
              <a:solidFill>
                <a:srgbClr val="F397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73274691-C6B5-AC3F-390F-D29559B2C6EE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5934635" y="1954878"/>
              <a:ext cx="0" cy="1038074"/>
            </a:xfrm>
            <a:prstGeom prst="line">
              <a:avLst/>
            </a:prstGeom>
            <a:ln w="19050">
              <a:solidFill>
                <a:srgbClr val="B95F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ángulo 115">
              <a:extLst>
                <a:ext uri="{FF2B5EF4-FFF2-40B4-BE49-F238E27FC236}">
                  <a16:creationId xmlns:a16="http://schemas.microsoft.com/office/drawing/2014/main" id="{FD6B756C-16FB-5D02-CAA7-593297B4C8CF}"/>
                </a:ext>
              </a:extLst>
            </p:cNvPr>
            <p:cNvSpPr/>
            <p:nvPr/>
          </p:nvSpPr>
          <p:spPr>
            <a:xfrm>
              <a:off x="5808102" y="1916941"/>
              <a:ext cx="213993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algn="ctr"/>
              <a:endParaRPr lang="es-GT"/>
            </a:p>
          </p:txBody>
        </p:sp>
        <p:cxnSp>
          <p:nvCxnSpPr>
            <p:cNvPr id="119" name="Conector: angular 118">
              <a:extLst>
                <a:ext uri="{FF2B5EF4-FFF2-40B4-BE49-F238E27FC236}">
                  <a16:creationId xmlns:a16="http://schemas.microsoft.com/office/drawing/2014/main" id="{693AF28C-ED64-E721-5B2C-2907A83FDED6}"/>
                </a:ext>
              </a:extLst>
            </p:cNvPr>
            <p:cNvCxnSpPr>
              <a:stCxn id="9" idx="0"/>
              <a:endCxn id="108" idx="2"/>
            </p:cNvCxnSpPr>
            <p:nvPr/>
          </p:nvCxnSpPr>
          <p:spPr>
            <a:xfrm rot="16200000" flipV="1">
              <a:off x="6774274" y="1462888"/>
              <a:ext cx="1046910" cy="2013217"/>
            </a:xfrm>
            <a:prstGeom prst="bentConnector3">
              <a:avLst/>
            </a:prstGeom>
            <a:ln w="19050">
              <a:solidFill>
                <a:srgbClr val="1EA1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: angular 120">
              <a:extLst>
                <a:ext uri="{FF2B5EF4-FFF2-40B4-BE49-F238E27FC236}">
                  <a16:creationId xmlns:a16="http://schemas.microsoft.com/office/drawing/2014/main" id="{791FD974-B128-8B2C-F8F0-2795E69053CD}"/>
                </a:ext>
              </a:extLst>
            </p:cNvPr>
            <p:cNvCxnSpPr>
              <a:cxnSpLocks/>
              <a:stCxn id="107" idx="2"/>
              <a:endCxn id="11" idx="0"/>
            </p:cNvCxnSpPr>
            <p:nvPr/>
          </p:nvCxnSpPr>
          <p:spPr>
            <a:xfrm rot="16200000" flipH="1">
              <a:off x="8153775" y="472686"/>
              <a:ext cx="1040133" cy="4000397"/>
            </a:xfrm>
            <a:prstGeom prst="bentConnector3">
              <a:avLst>
                <a:gd name="adj1" fmla="val 33624"/>
              </a:avLst>
            </a:prstGeom>
            <a:ln w="19050">
              <a:solidFill>
                <a:srgbClr val="E03D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606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FEC368-1D7A-4F81-ABF6-AE0E36BAF64C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7FE5062-656E-31E7-1A97-9CFF24154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50" y="2387496"/>
            <a:ext cx="2042678" cy="28737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A08A664-8FB9-195B-62C0-D9751454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105" y="2387497"/>
            <a:ext cx="2042677" cy="2873728"/>
          </a:xfrm>
          <a:prstGeom prst="rect">
            <a:avLst/>
          </a:prstGeom>
        </p:spPr>
      </p:pic>
      <p:sp>
        <p:nvSpPr>
          <p:cNvPr id="9" name="Doble onda 8">
            <a:extLst>
              <a:ext uri="{FF2B5EF4-FFF2-40B4-BE49-F238E27FC236}">
                <a16:creationId xmlns:a16="http://schemas.microsoft.com/office/drawing/2014/main" id="{5FA9120B-6EB9-B880-7928-744B4C0F3292}"/>
              </a:ext>
            </a:extLst>
          </p:cNvPr>
          <p:cNvSpPr/>
          <p:nvPr/>
        </p:nvSpPr>
        <p:spPr>
          <a:xfrm>
            <a:off x="3806850" y="5571213"/>
            <a:ext cx="5260785" cy="758420"/>
          </a:xfrm>
          <a:prstGeom prst="double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/>
              <a:t>Updating Regulatory documents every 5 years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B41458C4-7DD3-2BBA-0EB5-19E5CD914910}"/>
              </a:ext>
            </a:extLst>
          </p:cNvPr>
          <p:cNvGrpSpPr/>
          <p:nvPr/>
        </p:nvGrpSpPr>
        <p:grpSpPr>
          <a:xfrm>
            <a:off x="2125443" y="455609"/>
            <a:ext cx="7941113" cy="1541901"/>
            <a:chOff x="1048882" y="135773"/>
            <a:chExt cx="7941113" cy="1541901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F4CE9F90-02D5-2F74-EE1F-89FBA726335A}"/>
                </a:ext>
              </a:extLst>
            </p:cNvPr>
            <p:cNvGrpSpPr/>
            <p:nvPr/>
          </p:nvGrpSpPr>
          <p:grpSpPr>
            <a:xfrm>
              <a:off x="5535544" y="135773"/>
              <a:ext cx="3454451" cy="1541901"/>
              <a:chOff x="5535544" y="135773"/>
              <a:chExt cx="3454451" cy="1541901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0154F240-AFAD-F418-B57F-F83E7DB33870}"/>
                  </a:ext>
                </a:extLst>
              </p:cNvPr>
              <p:cNvSpPr/>
              <p:nvPr/>
            </p:nvSpPr>
            <p:spPr>
              <a:xfrm>
                <a:off x="5535544" y="135773"/>
                <a:ext cx="3454451" cy="1541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08F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E4F6D57-AA85-E3AA-C84B-4FF53A6AD680}"/>
                  </a:ext>
                </a:extLst>
              </p:cNvPr>
              <p:cNvSpPr txBox="1"/>
              <p:nvPr/>
            </p:nvSpPr>
            <p:spPr>
              <a:xfrm>
                <a:off x="5763761" y="454058"/>
                <a:ext cx="3226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GT" dirty="0" err="1"/>
                  <a:t>Develop</a:t>
                </a:r>
                <a:r>
                  <a:rPr lang="es-GT" dirty="0"/>
                  <a:t> and </a:t>
                </a:r>
                <a:r>
                  <a:rPr lang="es-GT" dirty="0" err="1"/>
                  <a:t>implement</a:t>
                </a:r>
                <a:r>
                  <a:rPr lang="es-GT" dirty="0"/>
                  <a:t> </a:t>
                </a:r>
                <a:r>
                  <a:rPr lang="es-GT" dirty="0" err="1"/>
                  <a:t>policies</a:t>
                </a:r>
                <a:endParaRPr lang="es-GT" dirty="0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45623345-C33E-90AE-A69C-BD85D055687A}"/>
                  </a:ext>
                </a:extLst>
              </p:cNvPr>
              <p:cNvSpPr txBox="1"/>
              <p:nvPr/>
            </p:nvSpPr>
            <p:spPr>
              <a:xfrm>
                <a:off x="5763761" y="1028781"/>
                <a:ext cx="25413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GT" dirty="0" err="1"/>
                  <a:t>Engage</a:t>
                </a:r>
                <a:r>
                  <a:rPr lang="es-GT" dirty="0"/>
                  <a:t> </a:t>
                </a:r>
                <a:r>
                  <a:rPr lang="es-GT" dirty="0" err="1"/>
                  <a:t>stakeholders</a:t>
                </a:r>
                <a:endParaRPr lang="es-GT" dirty="0"/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635167F0-0F4D-E4E5-B247-1292AB44DEF8}"/>
                </a:ext>
              </a:extLst>
            </p:cNvPr>
            <p:cNvGrpSpPr/>
            <p:nvPr/>
          </p:nvGrpSpPr>
          <p:grpSpPr>
            <a:xfrm>
              <a:off x="1048882" y="251981"/>
              <a:ext cx="4663516" cy="1335742"/>
              <a:chOff x="1116259" y="135892"/>
              <a:chExt cx="4663516" cy="1335742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80766FFA-1728-B2D9-157E-32F3EDCD39E9}"/>
                  </a:ext>
                </a:extLst>
              </p:cNvPr>
              <p:cNvSpPr/>
              <p:nvPr/>
            </p:nvSpPr>
            <p:spPr>
              <a:xfrm>
                <a:off x="2196406" y="263799"/>
                <a:ext cx="3583369" cy="1079927"/>
              </a:xfrm>
              <a:prstGeom prst="rect">
                <a:avLst/>
              </a:prstGeom>
              <a:solidFill>
                <a:srgbClr val="108F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2C64BD1-6357-2F99-42DC-EC3C612431AC}"/>
                  </a:ext>
                </a:extLst>
              </p:cNvPr>
              <p:cNvSpPr txBox="1"/>
              <p:nvPr/>
            </p:nvSpPr>
            <p:spPr>
              <a:xfrm>
                <a:off x="2429330" y="388263"/>
                <a:ext cx="29987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sz="2400" b="1" dirty="0" err="1">
                    <a:solidFill>
                      <a:schemeClr val="bg1"/>
                    </a:solidFill>
                  </a:rPr>
                  <a:t>Commitment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to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policies</a:t>
                </a:r>
                <a:endParaRPr lang="es-GT" sz="24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8" name="Grupo 17">
                <a:extLst>
                  <a:ext uri="{FF2B5EF4-FFF2-40B4-BE49-F238E27FC236}">
                    <a16:creationId xmlns:a16="http://schemas.microsoft.com/office/drawing/2014/main" id="{73A11C65-0E91-10CB-2148-3E20B4859384}"/>
                  </a:ext>
                </a:extLst>
              </p:cNvPr>
              <p:cNvGrpSpPr/>
              <p:nvPr/>
            </p:nvGrpSpPr>
            <p:grpSpPr>
              <a:xfrm>
                <a:off x="1116259" y="135892"/>
                <a:ext cx="1299882" cy="1335742"/>
                <a:chOff x="545290" y="2591936"/>
                <a:chExt cx="1299882" cy="1335742"/>
              </a:xfrm>
            </p:grpSpPr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0672FB4E-A777-87AF-DB0C-CCA1C9B3A24B}"/>
                    </a:ext>
                  </a:extLst>
                </p:cNvPr>
                <p:cNvSpPr/>
                <p:nvPr/>
              </p:nvSpPr>
              <p:spPr>
                <a:xfrm>
                  <a:off x="545290" y="2591936"/>
                  <a:ext cx="1299882" cy="133574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108F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GT"/>
                </a:p>
              </p:txBody>
            </p:sp>
            <p:pic>
              <p:nvPicPr>
                <p:cNvPr id="20" name="Imagen 19" descr="Imagen que contiene Icono&#10;&#10;Descripción generada automáticamente">
                  <a:extLst>
                    <a:ext uri="{FF2B5EF4-FFF2-40B4-BE49-F238E27FC236}">
                      <a16:creationId xmlns:a16="http://schemas.microsoft.com/office/drawing/2014/main" id="{ADFF659A-2AF2-68F1-EA9F-30ECBD4739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0885" y="2847531"/>
                  <a:ext cx="824552" cy="824552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647438354"/>
      </p:ext>
    </p:extLst>
  </p:cSld>
  <p:clrMapOvr>
    <a:masterClrMapping/>
  </p:clrMapOvr>
  <p:transition>
    <p:fade/>
  </p:transition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ble onda 2">
            <a:extLst>
              <a:ext uri="{FF2B5EF4-FFF2-40B4-BE49-F238E27FC236}">
                <a16:creationId xmlns:a16="http://schemas.microsoft.com/office/drawing/2014/main" id="{7095ECB1-AECC-59A9-B53B-5DA288AD04B5}"/>
              </a:ext>
            </a:extLst>
          </p:cNvPr>
          <p:cNvSpPr/>
          <p:nvPr/>
        </p:nvSpPr>
        <p:spPr>
          <a:xfrm>
            <a:off x="5322983" y="4949124"/>
            <a:ext cx="5576048" cy="1019120"/>
          </a:xfrm>
          <a:prstGeom prst="double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/>
              <a:t>1 Train the Trainer Workshop 2018, 4 Quality Assurance Workshops 2019, 2022, 2023 and 2024.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33C60D8-40C0-F785-CD48-E64515EEB65C}"/>
              </a:ext>
            </a:extLst>
          </p:cNvPr>
          <p:cNvSpPr/>
          <p:nvPr/>
        </p:nvSpPr>
        <p:spPr>
          <a:xfrm>
            <a:off x="5925025" y="6037266"/>
            <a:ext cx="482861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/>
              <a:t>25 trainers at national level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999362-F1EE-18D9-4DC5-0BDAB1AE3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992" y="2063405"/>
            <a:ext cx="4434022" cy="2867025"/>
          </a:xfrm>
          <a:prstGeom prst="rect">
            <a:avLst/>
          </a:prstGeom>
        </p:spPr>
      </p:pic>
      <p:sp>
        <p:nvSpPr>
          <p:cNvPr id="12" name="Diagrama de flujo: documento 11">
            <a:extLst>
              <a:ext uri="{FF2B5EF4-FFF2-40B4-BE49-F238E27FC236}">
                <a16:creationId xmlns:a16="http://schemas.microsoft.com/office/drawing/2014/main" id="{26C3DCBE-C565-4DB3-EFAE-913BC800ECC7}"/>
              </a:ext>
            </a:extLst>
          </p:cNvPr>
          <p:cNvSpPr/>
          <p:nvPr/>
        </p:nvSpPr>
        <p:spPr>
          <a:xfrm>
            <a:off x="2201585" y="2063405"/>
            <a:ext cx="2142040" cy="2114436"/>
          </a:xfrm>
          <a:prstGeom prst="flowChartDocumen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/>
              <a:t>A National HIV Curriculum was established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1C3C921-79F0-0021-E74A-F2E44E872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655" y="4205779"/>
            <a:ext cx="2270476" cy="250581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B6C3A469-29CD-727B-3D08-14D1AFD32EB3}"/>
              </a:ext>
            </a:extLst>
          </p:cNvPr>
          <p:cNvGrpSpPr/>
          <p:nvPr/>
        </p:nvGrpSpPr>
        <p:grpSpPr>
          <a:xfrm>
            <a:off x="2125443" y="455609"/>
            <a:ext cx="7941113" cy="1541901"/>
            <a:chOff x="1048882" y="135773"/>
            <a:chExt cx="7941113" cy="154190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E98E245C-CA4C-D520-0976-F48DA64C346E}"/>
                </a:ext>
              </a:extLst>
            </p:cNvPr>
            <p:cNvGrpSpPr/>
            <p:nvPr/>
          </p:nvGrpSpPr>
          <p:grpSpPr>
            <a:xfrm>
              <a:off x="5535544" y="135773"/>
              <a:ext cx="3454451" cy="1541901"/>
              <a:chOff x="5535544" y="135773"/>
              <a:chExt cx="3454451" cy="1541901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5F33DB3F-EEAF-CEF5-722E-62F50F1E2943}"/>
                  </a:ext>
                </a:extLst>
              </p:cNvPr>
              <p:cNvSpPr/>
              <p:nvPr/>
            </p:nvSpPr>
            <p:spPr>
              <a:xfrm>
                <a:off x="5535544" y="135773"/>
                <a:ext cx="3454451" cy="1541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3973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4D2F4BBA-E6EC-253D-64AA-DFAF170CC304}"/>
                  </a:ext>
                </a:extLst>
              </p:cNvPr>
              <p:cNvSpPr txBox="1"/>
              <p:nvPr/>
            </p:nvSpPr>
            <p:spPr>
              <a:xfrm>
                <a:off x="5763761" y="454058"/>
                <a:ext cx="3226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GT" sz="1800" dirty="0"/>
                  <a:t>Train and </a:t>
                </a:r>
                <a:r>
                  <a:rPr lang="es-GT" sz="1800" dirty="0" err="1"/>
                  <a:t>certify</a:t>
                </a:r>
                <a:r>
                  <a:rPr lang="es-GT" sz="1800" dirty="0"/>
                  <a:t> </a:t>
                </a:r>
                <a:r>
                  <a:rPr lang="es-GT" sz="1800" dirty="0" err="1"/>
                  <a:t>testers</a:t>
                </a:r>
                <a:endParaRPr lang="es-GT" sz="1800" dirty="0"/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B12C2F46-5AA5-12A8-4065-FF4153395165}"/>
                  </a:ext>
                </a:extLst>
              </p:cNvPr>
              <p:cNvSpPr txBox="1"/>
              <p:nvPr/>
            </p:nvSpPr>
            <p:spPr>
              <a:xfrm>
                <a:off x="5763761" y="1028781"/>
                <a:ext cx="25413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GT" sz="1800" dirty="0" err="1"/>
                  <a:t>Crate</a:t>
                </a:r>
                <a:r>
                  <a:rPr lang="es-GT" sz="1800" dirty="0"/>
                  <a:t> </a:t>
                </a:r>
                <a:r>
                  <a:rPr lang="es-GT" sz="1800" dirty="0" err="1"/>
                  <a:t>network</a:t>
                </a:r>
                <a:r>
                  <a:rPr lang="es-GT" sz="1800" dirty="0"/>
                  <a:t> </a:t>
                </a:r>
                <a:r>
                  <a:rPr lang="es-GT" sz="1800" dirty="0" err="1"/>
                  <a:t>testers</a:t>
                </a:r>
                <a:endParaRPr lang="es-GT" sz="1800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3572B434-05D5-D58A-3A1B-86CA4D62C86D}"/>
                </a:ext>
              </a:extLst>
            </p:cNvPr>
            <p:cNvGrpSpPr/>
            <p:nvPr/>
          </p:nvGrpSpPr>
          <p:grpSpPr>
            <a:xfrm>
              <a:off x="1048882" y="251981"/>
              <a:ext cx="4663516" cy="1335742"/>
              <a:chOff x="1116259" y="135892"/>
              <a:chExt cx="4663516" cy="1335742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A9D9929F-93C3-3E93-241A-D2969F2D3F82}"/>
                  </a:ext>
                </a:extLst>
              </p:cNvPr>
              <p:cNvSpPr/>
              <p:nvPr/>
            </p:nvSpPr>
            <p:spPr>
              <a:xfrm>
                <a:off x="2196406" y="263799"/>
                <a:ext cx="3583369" cy="1079927"/>
              </a:xfrm>
              <a:prstGeom prst="rect">
                <a:avLst/>
              </a:prstGeom>
              <a:solidFill>
                <a:srgbClr val="F397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4999669-DD6C-0140-E87E-8C9192D65C27}"/>
                  </a:ext>
                </a:extLst>
              </p:cNvPr>
              <p:cNvSpPr txBox="1"/>
              <p:nvPr/>
            </p:nvSpPr>
            <p:spPr>
              <a:xfrm>
                <a:off x="2429330" y="388263"/>
                <a:ext cx="29987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sz="2400" b="1" dirty="0">
                    <a:solidFill>
                      <a:schemeClr val="bg1"/>
                    </a:solidFill>
                  </a:rPr>
                  <a:t>Human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resources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development</a:t>
                </a:r>
                <a:endParaRPr lang="es-GT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2052D761-3E85-67C4-4987-EECFA2815659}"/>
                  </a:ext>
                </a:extLst>
              </p:cNvPr>
              <p:cNvSpPr/>
              <p:nvPr/>
            </p:nvSpPr>
            <p:spPr>
              <a:xfrm>
                <a:off x="1116259" y="135892"/>
                <a:ext cx="1299882" cy="13357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3973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</p:grpSp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84006B8E-8EC0-7B83-629C-3889D76CF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273" y="794432"/>
            <a:ext cx="82912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0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FEC368-1D7A-4F81-ABF6-AE0E36BAF64C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B41458C4-7DD3-2BBA-0EB5-19E5CD914910}"/>
              </a:ext>
            </a:extLst>
          </p:cNvPr>
          <p:cNvGrpSpPr/>
          <p:nvPr/>
        </p:nvGrpSpPr>
        <p:grpSpPr>
          <a:xfrm>
            <a:off x="2125443" y="455609"/>
            <a:ext cx="7941113" cy="1541901"/>
            <a:chOff x="1048882" y="135773"/>
            <a:chExt cx="7941113" cy="1541901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F4CE9F90-02D5-2F74-EE1F-89FBA726335A}"/>
                </a:ext>
              </a:extLst>
            </p:cNvPr>
            <p:cNvGrpSpPr/>
            <p:nvPr/>
          </p:nvGrpSpPr>
          <p:grpSpPr>
            <a:xfrm>
              <a:off x="5535544" y="135773"/>
              <a:ext cx="3454451" cy="1541901"/>
              <a:chOff x="5535544" y="135773"/>
              <a:chExt cx="3454451" cy="1541901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0154F240-AFAD-F418-B57F-F83E7DB33870}"/>
                  </a:ext>
                </a:extLst>
              </p:cNvPr>
              <p:cNvSpPr/>
              <p:nvPr/>
            </p:nvSpPr>
            <p:spPr>
              <a:xfrm>
                <a:off x="5535544" y="135773"/>
                <a:ext cx="3454451" cy="1541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95FA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E4F6D57-AA85-E3AA-C84B-4FF53A6AD680}"/>
                  </a:ext>
                </a:extLst>
              </p:cNvPr>
              <p:cNvSpPr txBox="1"/>
              <p:nvPr/>
            </p:nvSpPr>
            <p:spPr>
              <a:xfrm>
                <a:off x="5763761" y="288438"/>
                <a:ext cx="32262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GT" sz="1800" dirty="0" err="1"/>
                  <a:t>Participate</a:t>
                </a:r>
                <a:r>
                  <a:rPr lang="es-GT" sz="1800" dirty="0"/>
                  <a:t> in </a:t>
                </a:r>
                <a:r>
                  <a:rPr lang="es-GT" sz="1800" dirty="0" err="1"/>
                  <a:t>proficiency</a:t>
                </a:r>
                <a:r>
                  <a:rPr lang="es-GT" sz="1800" dirty="0"/>
                  <a:t> </a:t>
                </a:r>
                <a:r>
                  <a:rPr lang="es-GT" sz="1800" dirty="0" err="1"/>
                  <a:t>or</a:t>
                </a:r>
                <a:r>
                  <a:rPr lang="es-GT" sz="1800" dirty="0"/>
                  <a:t> </a:t>
                </a:r>
                <a:r>
                  <a:rPr lang="es-GT" sz="1800" dirty="0" err="1"/>
                  <a:t>competency</a:t>
                </a:r>
                <a:r>
                  <a:rPr lang="es-GT" sz="1800" dirty="0"/>
                  <a:t> </a:t>
                </a:r>
                <a:r>
                  <a:rPr lang="es-GT" sz="1800" dirty="0" err="1"/>
                  <a:t>testing</a:t>
                </a:r>
                <a:r>
                  <a:rPr lang="es-GT" sz="1800" dirty="0"/>
                  <a:t> </a:t>
                </a:r>
                <a:r>
                  <a:rPr lang="es-GT" sz="1800" dirty="0" err="1"/>
                  <a:t>program</a:t>
                </a:r>
                <a:endParaRPr lang="es-GT" sz="1800" dirty="0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45623345-C33E-90AE-A69C-BD85D055687A}"/>
                  </a:ext>
                </a:extLst>
              </p:cNvPr>
              <p:cNvSpPr txBox="1"/>
              <p:nvPr/>
            </p:nvSpPr>
            <p:spPr>
              <a:xfrm>
                <a:off x="5763761" y="1028781"/>
                <a:ext cx="25413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GT" sz="1800" dirty="0" err="1"/>
                  <a:t>Analyze</a:t>
                </a:r>
                <a:r>
                  <a:rPr lang="es-GT" sz="1800" dirty="0"/>
                  <a:t> data </a:t>
                </a:r>
                <a:r>
                  <a:rPr lang="es-GT" sz="1800" dirty="0" err="1"/>
                  <a:t>to</a:t>
                </a:r>
                <a:r>
                  <a:rPr lang="es-GT" sz="1800" dirty="0"/>
                  <a:t> </a:t>
                </a:r>
                <a:r>
                  <a:rPr lang="es-GT" sz="1800" dirty="0" err="1"/>
                  <a:t>provide</a:t>
                </a:r>
                <a:r>
                  <a:rPr lang="es-GT" sz="1800" dirty="0"/>
                  <a:t> </a:t>
                </a:r>
                <a:r>
                  <a:rPr lang="es-GT" sz="1800" dirty="0" err="1"/>
                  <a:t>correction</a:t>
                </a:r>
                <a:r>
                  <a:rPr lang="es-GT" sz="1800" dirty="0"/>
                  <a:t> </a:t>
                </a:r>
                <a:r>
                  <a:rPr lang="es-GT" sz="1800" dirty="0" err="1"/>
                  <a:t>plans</a:t>
                </a:r>
                <a:endParaRPr lang="es-GT" sz="1800" dirty="0"/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635167F0-0F4D-E4E5-B247-1292AB44DEF8}"/>
                </a:ext>
              </a:extLst>
            </p:cNvPr>
            <p:cNvGrpSpPr/>
            <p:nvPr/>
          </p:nvGrpSpPr>
          <p:grpSpPr>
            <a:xfrm>
              <a:off x="1048882" y="251981"/>
              <a:ext cx="4663516" cy="1335742"/>
              <a:chOff x="1116259" y="135892"/>
              <a:chExt cx="4663516" cy="1335742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80766FFA-1728-B2D9-157E-32F3EDCD39E9}"/>
                  </a:ext>
                </a:extLst>
              </p:cNvPr>
              <p:cNvSpPr/>
              <p:nvPr/>
            </p:nvSpPr>
            <p:spPr>
              <a:xfrm>
                <a:off x="2196406" y="263799"/>
                <a:ext cx="3583369" cy="1079927"/>
              </a:xfrm>
              <a:prstGeom prst="rect">
                <a:avLst/>
              </a:prstGeom>
              <a:solidFill>
                <a:srgbClr val="B95FA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2C64BD1-6357-2F99-42DC-EC3C612431AC}"/>
                  </a:ext>
                </a:extLst>
              </p:cNvPr>
              <p:cNvSpPr txBox="1"/>
              <p:nvPr/>
            </p:nvSpPr>
            <p:spPr>
              <a:xfrm>
                <a:off x="2429330" y="388263"/>
                <a:ext cx="29987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sz="2400" b="1" dirty="0" err="1">
                    <a:solidFill>
                      <a:schemeClr val="bg1"/>
                    </a:solidFill>
                  </a:rPr>
                  <a:t>Increase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competency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program</a:t>
                </a:r>
                <a:endParaRPr lang="es-GT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0672FB4E-A777-87AF-DB0C-CCA1C9B3A24B}"/>
                  </a:ext>
                </a:extLst>
              </p:cNvPr>
              <p:cNvSpPr/>
              <p:nvPr/>
            </p:nvSpPr>
            <p:spPr>
              <a:xfrm>
                <a:off x="1116259" y="135892"/>
                <a:ext cx="1299882" cy="13357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B95FA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</p:grpSp>
      </p:grpSp>
      <p:sp>
        <p:nvSpPr>
          <p:cNvPr id="2" name="Diagrama de flujo: terminador 1">
            <a:extLst>
              <a:ext uri="{FF2B5EF4-FFF2-40B4-BE49-F238E27FC236}">
                <a16:creationId xmlns:a16="http://schemas.microsoft.com/office/drawing/2014/main" id="{F8DFF6C4-A716-3B16-C7CF-B1B6B1379EB4}"/>
              </a:ext>
            </a:extLst>
          </p:cNvPr>
          <p:cNvSpPr/>
          <p:nvPr/>
        </p:nvSpPr>
        <p:spPr>
          <a:xfrm>
            <a:off x="3822681" y="5290453"/>
            <a:ext cx="4965183" cy="1111938"/>
          </a:xfrm>
          <a:prstGeom prst="flowChartTerminator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/>
              <a:t>Decentralization of PEEC MST in the 5 participating Health Regions and Expansion of the SNIS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FD61CA-3CAC-4829-A802-78364B868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" t="18140" r="9215" b="1528"/>
          <a:stretch/>
        </p:blipFill>
        <p:spPr>
          <a:xfrm>
            <a:off x="5929138" y="2557407"/>
            <a:ext cx="5708526" cy="14872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31E87CC-A878-6A86-F0C9-A7EE3FA03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77" y="2167485"/>
            <a:ext cx="5529236" cy="2782957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2E4F39EC-0325-C6FA-494F-7B66C54FA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49" y="843125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00349"/>
      </p:ext>
    </p:extLst>
  </p:cSld>
  <p:clrMapOvr>
    <a:masterClrMapping/>
  </p:clrMapOvr>
  <p:transition>
    <p:fade/>
  </p:transition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FEC368-1D7A-4F81-ABF6-AE0E36BAF64C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B41458C4-7DD3-2BBA-0EB5-19E5CD914910}"/>
              </a:ext>
            </a:extLst>
          </p:cNvPr>
          <p:cNvGrpSpPr/>
          <p:nvPr/>
        </p:nvGrpSpPr>
        <p:grpSpPr>
          <a:xfrm>
            <a:off x="2125443" y="455609"/>
            <a:ext cx="7958997" cy="1541901"/>
            <a:chOff x="1048882" y="135773"/>
            <a:chExt cx="7958997" cy="1541901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F4CE9F90-02D5-2F74-EE1F-89FBA726335A}"/>
                </a:ext>
              </a:extLst>
            </p:cNvPr>
            <p:cNvGrpSpPr/>
            <p:nvPr/>
          </p:nvGrpSpPr>
          <p:grpSpPr>
            <a:xfrm>
              <a:off x="5535544" y="135773"/>
              <a:ext cx="3472335" cy="1541901"/>
              <a:chOff x="5535544" y="135773"/>
              <a:chExt cx="3472335" cy="1541901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0154F240-AFAD-F418-B57F-F83E7DB33870}"/>
                  </a:ext>
                </a:extLst>
              </p:cNvPr>
              <p:cNvSpPr/>
              <p:nvPr/>
            </p:nvSpPr>
            <p:spPr>
              <a:xfrm>
                <a:off x="5535544" y="135773"/>
                <a:ext cx="3454451" cy="1541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EA1D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E4F6D57-AA85-E3AA-C84B-4FF53A6AD680}"/>
                  </a:ext>
                </a:extLst>
              </p:cNvPr>
              <p:cNvSpPr txBox="1"/>
              <p:nvPr/>
            </p:nvSpPr>
            <p:spPr>
              <a:xfrm>
                <a:off x="5781646" y="269843"/>
                <a:ext cx="32262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GT" sz="1800" dirty="0" err="1"/>
                  <a:t>Expand</a:t>
                </a:r>
                <a:r>
                  <a:rPr lang="es-GT" sz="1800" dirty="0"/>
                  <a:t> use </a:t>
                </a:r>
                <a:r>
                  <a:rPr lang="es-GT" sz="1800" dirty="0" err="1"/>
                  <a:t>of</a:t>
                </a:r>
                <a:r>
                  <a:rPr lang="es-GT" sz="1800" dirty="0"/>
                  <a:t> </a:t>
                </a:r>
                <a:r>
                  <a:rPr lang="es-GT" sz="1800" dirty="0" err="1"/>
                  <a:t>standarized</a:t>
                </a:r>
                <a:r>
                  <a:rPr lang="es-GT" sz="1800" dirty="0"/>
                  <a:t> HIV </a:t>
                </a:r>
                <a:r>
                  <a:rPr lang="es-GT" sz="1800" dirty="0" err="1"/>
                  <a:t>testing</a:t>
                </a:r>
                <a:r>
                  <a:rPr lang="es-GT" sz="1800" dirty="0"/>
                  <a:t> and </a:t>
                </a:r>
                <a:r>
                  <a:rPr lang="es-GT" sz="1800" dirty="0" err="1"/>
                  <a:t>counseling</a:t>
                </a:r>
                <a:r>
                  <a:rPr lang="es-GT" sz="1800" dirty="0"/>
                  <a:t> </a:t>
                </a:r>
                <a:r>
                  <a:rPr lang="es-GT" sz="1800" dirty="0" err="1"/>
                  <a:t>registry</a:t>
                </a:r>
                <a:endParaRPr lang="es-GT" sz="1800" dirty="0"/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45623345-C33E-90AE-A69C-BD85D055687A}"/>
                  </a:ext>
                </a:extLst>
              </p:cNvPr>
              <p:cNvSpPr txBox="1"/>
              <p:nvPr/>
            </p:nvSpPr>
            <p:spPr>
              <a:xfrm>
                <a:off x="5763761" y="1028781"/>
                <a:ext cx="25413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GT" sz="1800" dirty="0" err="1"/>
                  <a:t>Analyze</a:t>
                </a:r>
                <a:r>
                  <a:rPr lang="es-GT" sz="1800" dirty="0"/>
                  <a:t> data </a:t>
                </a:r>
                <a:r>
                  <a:rPr lang="es-GT" sz="1800" dirty="0" err="1"/>
                  <a:t>periodically</a:t>
                </a:r>
                <a:endParaRPr lang="es-GT" sz="1800" dirty="0"/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635167F0-0F4D-E4E5-B247-1292AB44DEF8}"/>
                </a:ext>
              </a:extLst>
            </p:cNvPr>
            <p:cNvGrpSpPr/>
            <p:nvPr/>
          </p:nvGrpSpPr>
          <p:grpSpPr>
            <a:xfrm>
              <a:off x="1048882" y="251981"/>
              <a:ext cx="4663516" cy="1335742"/>
              <a:chOff x="1116259" y="135892"/>
              <a:chExt cx="4663516" cy="1335742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80766FFA-1728-B2D9-157E-32F3EDCD39E9}"/>
                  </a:ext>
                </a:extLst>
              </p:cNvPr>
              <p:cNvSpPr/>
              <p:nvPr/>
            </p:nvSpPr>
            <p:spPr>
              <a:xfrm>
                <a:off x="2196406" y="263799"/>
                <a:ext cx="3583369" cy="1079927"/>
              </a:xfrm>
              <a:prstGeom prst="rect">
                <a:avLst/>
              </a:prstGeom>
              <a:solidFill>
                <a:srgbClr val="1EA1D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2C64BD1-6357-2F99-42DC-EC3C612431AC}"/>
                  </a:ext>
                </a:extLst>
              </p:cNvPr>
              <p:cNvSpPr txBox="1"/>
              <p:nvPr/>
            </p:nvSpPr>
            <p:spPr>
              <a:xfrm>
                <a:off x="2429330" y="204964"/>
                <a:ext cx="29987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sz="2400" b="1" dirty="0" err="1">
                    <a:solidFill>
                      <a:schemeClr val="bg1"/>
                    </a:solidFill>
                  </a:rPr>
                  <a:t>Expand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the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registry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for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standarized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HIV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testing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an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counseling</a:t>
                </a:r>
                <a:endParaRPr lang="es-GT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0672FB4E-A777-87AF-DB0C-CCA1C9B3A24B}"/>
                  </a:ext>
                </a:extLst>
              </p:cNvPr>
              <p:cNvSpPr/>
              <p:nvPr/>
            </p:nvSpPr>
            <p:spPr>
              <a:xfrm>
                <a:off x="1116259" y="135892"/>
                <a:ext cx="1299882" cy="13357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1EA1D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</p:grpSp>
      </p:grpSp>
      <p:sp>
        <p:nvSpPr>
          <p:cNvPr id="2" name="Diagrama de flujo: terminador 1">
            <a:extLst>
              <a:ext uri="{FF2B5EF4-FFF2-40B4-BE49-F238E27FC236}">
                <a16:creationId xmlns:a16="http://schemas.microsoft.com/office/drawing/2014/main" id="{10EA600A-422F-FCA3-6705-523A28164506}"/>
              </a:ext>
            </a:extLst>
          </p:cNvPr>
          <p:cNvSpPr/>
          <p:nvPr/>
        </p:nvSpPr>
        <p:spPr>
          <a:xfrm>
            <a:off x="3781752" y="5663423"/>
            <a:ext cx="5310982" cy="875489"/>
          </a:xfrm>
          <a:prstGeom prst="flowChartTerminator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/>
              <a:t>Continuous review and updating of Technical Documentation and Expansion of SNIS participants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CDE2DEC-5FCE-54A8-1576-A7B86B27A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3" t="26241" r="69840" b="52057"/>
          <a:stretch/>
        </p:blipFill>
        <p:spPr>
          <a:xfrm>
            <a:off x="4383700" y="3722053"/>
            <a:ext cx="2742116" cy="16582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5B02FB9-3FE7-33E7-8ACE-2739598237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057"/>
          <a:stretch/>
        </p:blipFill>
        <p:spPr>
          <a:xfrm>
            <a:off x="6437243" y="2215322"/>
            <a:ext cx="2462997" cy="165827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07C9936-D42C-07F5-1E7B-1132D97A32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66" t="1528" r="5863" b="2553"/>
          <a:stretch/>
        </p:blipFill>
        <p:spPr>
          <a:xfrm>
            <a:off x="9689405" y="3717747"/>
            <a:ext cx="2278568" cy="13833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639B14-08BD-0BFF-38D2-26F7822747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51" t="18865" r="78137" b="51206"/>
          <a:stretch/>
        </p:blipFill>
        <p:spPr>
          <a:xfrm>
            <a:off x="300059" y="2498655"/>
            <a:ext cx="1342417" cy="20525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BA71731-488E-5C75-FDDE-502EA10011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8" t="53156" r="53767" b="1230"/>
          <a:stretch/>
        </p:blipFill>
        <p:spPr>
          <a:xfrm>
            <a:off x="1495699" y="4081915"/>
            <a:ext cx="1259488" cy="203834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DE725C6-646E-D99B-8645-E3C0A0CDA1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92" t="27978" r="1975" b="26409"/>
          <a:stretch/>
        </p:blipFill>
        <p:spPr>
          <a:xfrm>
            <a:off x="2641146" y="2516725"/>
            <a:ext cx="1336008" cy="203834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717CDCF-25E0-5FD2-1714-99B954E591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17" t="15177" r="31622" b="28846"/>
          <a:stretch/>
        </p:blipFill>
        <p:spPr>
          <a:xfrm>
            <a:off x="9788505" y="5101086"/>
            <a:ext cx="2179468" cy="131312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F43427C-F573-B483-452A-70CFFDDD9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66" t="1528" r="5863" b="2553"/>
          <a:stretch/>
        </p:blipFill>
        <p:spPr>
          <a:xfrm>
            <a:off x="9689405" y="2257858"/>
            <a:ext cx="2278568" cy="1383339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516FB9E5-7EDB-968B-89FF-1FB9577C36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29" y="815079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31723"/>
      </p:ext>
    </p:extLst>
  </p:cSld>
  <p:clrMapOvr>
    <a:masterClrMapping/>
  </p:clrMapOvr>
  <p:transition>
    <p:fade/>
  </p:transition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E4089F-A03F-52EA-619C-CAF186100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1574" cy="39886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051A179-A989-2F5F-9EDC-CD25A3B04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74" y="1"/>
            <a:ext cx="3999000" cy="20622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CC1804-8D00-CAED-EAAC-56FEB515E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51" y="3988606"/>
            <a:ext cx="2869394" cy="286939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A232162-D9F5-5DD5-B92F-9484DA7F38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43" y="3988605"/>
            <a:ext cx="2895680" cy="286939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1E1FF04-ED33-24A5-3E8C-7C95F47F14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1"/>
          <a:stretch/>
        </p:blipFill>
        <p:spPr>
          <a:xfrm>
            <a:off x="5738323" y="3988604"/>
            <a:ext cx="6443137" cy="286939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8E76737-6941-65A5-25B1-21466D23E4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574" y="-1"/>
            <a:ext cx="2891426" cy="398860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04F2DB1-789A-6A06-BFD8-43FC5562F4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8" t="25532" r="13351" b="26525"/>
          <a:stretch/>
        </p:blipFill>
        <p:spPr>
          <a:xfrm>
            <a:off x="5328325" y="2081850"/>
            <a:ext cx="3972249" cy="1887167"/>
          </a:xfrm>
          <a:prstGeom prst="rect">
            <a:avLst/>
          </a:prstGeom>
        </p:spPr>
      </p:pic>
      <p:sp>
        <p:nvSpPr>
          <p:cNvPr id="20" name="Diagrama de flujo: proceso alternativo 19">
            <a:extLst>
              <a:ext uri="{FF2B5EF4-FFF2-40B4-BE49-F238E27FC236}">
                <a16:creationId xmlns:a16="http://schemas.microsoft.com/office/drawing/2014/main" id="{464D0227-6032-763C-FB0F-792074D6E2F3}"/>
              </a:ext>
            </a:extLst>
          </p:cNvPr>
          <p:cNvSpPr/>
          <p:nvPr/>
        </p:nvSpPr>
        <p:spPr>
          <a:xfrm>
            <a:off x="739302" y="330740"/>
            <a:ext cx="3900792" cy="1089498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400" dirty="0"/>
              <a:t>Panel production</a:t>
            </a:r>
          </a:p>
          <a:p>
            <a:pPr algn="ctr"/>
            <a:r>
              <a:rPr lang="es-SV" sz="2400" dirty="0"/>
              <a:t>PEEC MST El Salvador</a:t>
            </a:r>
          </a:p>
        </p:txBody>
      </p:sp>
    </p:spTree>
    <p:extLst>
      <p:ext uri="{BB962C8B-B14F-4D97-AF65-F5344CB8AC3E}">
        <p14:creationId xmlns:p14="http://schemas.microsoft.com/office/powerpoint/2010/main" val="272262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72CF72B-825E-81BA-DB16-9FD964310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 b="29787"/>
          <a:stretch/>
        </p:blipFill>
        <p:spPr>
          <a:xfrm>
            <a:off x="7045528" y="2981528"/>
            <a:ext cx="5132784" cy="38716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1C60B4-47E5-F35F-CEC9-379DFC7CA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3" t="24998" r="21481" b="27472"/>
          <a:stretch/>
        </p:blipFill>
        <p:spPr>
          <a:xfrm>
            <a:off x="7045528" y="-1"/>
            <a:ext cx="5132784" cy="29940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A0442C-6AD5-E115-5D41-6F0BE3411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8528"/>
            <a:ext cx="4387174" cy="374460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9D5BE3A-73D6-1915-A63E-D688C1A41A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7"/>
          <a:stretch/>
        </p:blipFill>
        <p:spPr>
          <a:xfrm>
            <a:off x="4400862" y="0"/>
            <a:ext cx="2644666" cy="24902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99D9433-1D09-DCA5-834D-FFA803BCDA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9" b="8579"/>
          <a:stretch/>
        </p:blipFill>
        <p:spPr>
          <a:xfrm>
            <a:off x="13688" y="0"/>
            <a:ext cx="4373486" cy="31085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308A4F2-AABB-60F2-9A0A-AE5023E5C4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354" b="33333"/>
          <a:stretch/>
        </p:blipFill>
        <p:spPr>
          <a:xfrm>
            <a:off x="4387174" y="4362854"/>
            <a:ext cx="2658354" cy="249028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BBE1B37-D8C9-2F06-039D-D1F0627BD1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8" t="36312" r="-539" b="29037"/>
          <a:stretch/>
        </p:blipFill>
        <p:spPr>
          <a:xfrm>
            <a:off x="4400863" y="2393005"/>
            <a:ext cx="2630978" cy="2040358"/>
          </a:xfrm>
          <a:prstGeom prst="rect">
            <a:avLst/>
          </a:prstGeom>
        </p:spPr>
      </p:pic>
      <p:sp>
        <p:nvSpPr>
          <p:cNvPr id="16" name="Diagrama de flujo: proceso alternativo 15">
            <a:extLst>
              <a:ext uri="{FF2B5EF4-FFF2-40B4-BE49-F238E27FC236}">
                <a16:creationId xmlns:a16="http://schemas.microsoft.com/office/drawing/2014/main" id="{56C9F2C9-14CC-A1A5-CF70-1B20653A38D2}"/>
              </a:ext>
            </a:extLst>
          </p:cNvPr>
          <p:cNvSpPr/>
          <p:nvPr/>
        </p:nvSpPr>
        <p:spPr>
          <a:xfrm>
            <a:off x="243191" y="2323686"/>
            <a:ext cx="3900792" cy="1089498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400" dirty="0"/>
              <a:t>Technical documentation update workshop</a:t>
            </a:r>
          </a:p>
          <a:p>
            <a:pPr algn="ctr"/>
            <a:r>
              <a:rPr lang="es-SV" sz="2400" dirty="0"/>
              <a:t>El Salvador</a:t>
            </a:r>
          </a:p>
        </p:txBody>
      </p:sp>
    </p:spTree>
    <p:extLst>
      <p:ext uri="{BB962C8B-B14F-4D97-AF65-F5344CB8AC3E}">
        <p14:creationId xmlns:p14="http://schemas.microsoft.com/office/powerpoint/2010/main" val="40408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FEC368-1D7A-4F81-ABF6-AE0E36BAF64C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B41458C4-7DD3-2BBA-0EB5-19E5CD914910}"/>
              </a:ext>
            </a:extLst>
          </p:cNvPr>
          <p:cNvGrpSpPr/>
          <p:nvPr/>
        </p:nvGrpSpPr>
        <p:grpSpPr>
          <a:xfrm>
            <a:off x="2125443" y="455609"/>
            <a:ext cx="8064611" cy="1541901"/>
            <a:chOff x="1048882" y="135773"/>
            <a:chExt cx="8064611" cy="1541901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F4CE9F90-02D5-2F74-EE1F-89FBA726335A}"/>
                </a:ext>
              </a:extLst>
            </p:cNvPr>
            <p:cNvGrpSpPr/>
            <p:nvPr/>
          </p:nvGrpSpPr>
          <p:grpSpPr>
            <a:xfrm>
              <a:off x="5535544" y="135773"/>
              <a:ext cx="3577949" cy="1541901"/>
              <a:chOff x="5535544" y="135773"/>
              <a:chExt cx="3577949" cy="1541901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0154F240-AFAD-F418-B57F-F83E7DB33870}"/>
                  </a:ext>
                </a:extLst>
              </p:cNvPr>
              <p:cNvSpPr/>
              <p:nvPr/>
            </p:nvSpPr>
            <p:spPr>
              <a:xfrm>
                <a:off x="5535544" y="135773"/>
                <a:ext cx="3454451" cy="1541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03D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EE4F6D57-AA85-E3AA-C84B-4FF53A6AD680}"/>
                  </a:ext>
                </a:extLst>
              </p:cNvPr>
              <p:cNvSpPr txBox="1"/>
              <p:nvPr/>
            </p:nvSpPr>
            <p:spPr>
              <a:xfrm>
                <a:off x="5887260" y="445058"/>
                <a:ext cx="32262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GT" sz="1800" dirty="0" err="1"/>
                  <a:t>Sthrengthen</a:t>
                </a:r>
                <a:r>
                  <a:rPr lang="es-GT" sz="1800" dirty="0"/>
                  <a:t> </a:t>
                </a:r>
                <a:r>
                  <a:rPr lang="es-GT" sz="1800" dirty="0" err="1"/>
                  <a:t>national</a:t>
                </a:r>
                <a:r>
                  <a:rPr lang="es-GT" sz="1800" dirty="0"/>
                  <a:t> </a:t>
                </a:r>
                <a:r>
                  <a:rPr lang="es-GT" sz="1800" dirty="0" err="1"/>
                  <a:t>capacity</a:t>
                </a:r>
                <a:r>
                  <a:rPr lang="es-GT" sz="1800" dirty="0"/>
                  <a:t> </a:t>
                </a:r>
                <a:r>
                  <a:rPr lang="es-GT" sz="1800" dirty="0" err="1"/>
                  <a:t>for</a:t>
                </a:r>
                <a:r>
                  <a:rPr lang="es-GT" sz="1800" dirty="0"/>
                  <a:t> </a:t>
                </a:r>
                <a:r>
                  <a:rPr lang="es-GT" sz="1800" dirty="0" err="1"/>
                  <a:t>monitoring</a:t>
                </a:r>
                <a:r>
                  <a:rPr lang="es-GT" sz="1800" dirty="0"/>
                  <a:t> </a:t>
                </a:r>
                <a:r>
                  <a:rPr lang="es-GT" sz="1800" dirty="0" err="1"/>
                  <a:t>batches</a:t>
                </a:r>
                <a:r>
                  <a:rPr lang="es-GT" sz="1800" dirty="0"/>
                  <a:t> </a:t>
                </a:r>
                <a:r>
                  <a:rPr lang="es-GT" sz="1800" dirty="0" err="1"/>
                  <a:t>of</a:t>
                </a:r>
                <a:r>
                  <a:rPr lang="es-GT" sz="1800" dirty="0"/>
                  <a:t> kits after placed in </a:t>
                </a:r>
                <a:r>
                  <a:rPr lang="es-GT" sz="1800" dirty="0" err="1"/>
                  <a:t>market</a:t>
                </a:r>
                <a:endParaRPr lang="es-GT" sz="1800" dirty="0"/>
              </a:p>
            </p:txBody>
          </p:sp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635167F0-0F4D-E4E5-B247-1292AB44DEF8}"/>
                </a:ext>
              </a:extLst>
            </p:cNvPr>
            <p:cNvGrpSpPr/>
            <p:nvPr/>
          </p:nvGrpSpPr>
          <p:grpSpPr>
            <a:xfrm>
              <a:off x="1048882" y="251981"/>
              <a:ext cx="4663516" cy="1335742"/>
              <a:chOff x="1116259" y="135892"/>
              <a:chExt cx="4663516" cy="1335742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80766FFA-1728-B2D9-157E-32F3EDCD39E9}"/>
                  </a:ext>
                </a:extLst>
              </p:cNvPr>
              <p:cNvSpPr/>
              <p:nvPr/>
            </p:nvSpPr>
            <p:spPr>
              <a:xfrm>
                <a:off x="2196406" y="263799"/>
                <a:ext cx="3583369" cy="1079927"/>
              </a:xfrm>
              <a:prstGeom prst="rect">
                <a:avLst/>
              </a:prstGeom>
              <a:solidFill>
                <a:srgbClr val="E03D6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2C64BD1-6357-2F99-42DC-EC3C612431AC}"/>
                  </a:ext>
                </a:extLst>
              </p:cNvPr>
              <p:cNvSpPr txBox="1"/>
              <p:nvPr/>
            </p:nvSpPr>
            <p:spPr>
              <a:xfrm>
                <a:off x="2429330" y="388263"/>
                <a:ext cx="299872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sz="2400" b="1" dirty="0" err="1">
                    <a:solidFill>
                      <a:schemeClr val="bg1"/>
                    </a:solidFill>
                  </a:rPr>
                  <a:t>Batch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testing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and post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market</a:t>
                </a:r>
                <a:r>
                  <a:rPr lang="es-GT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s-GT" sz="2400" b="1" dirty="0" err="1">
                    <a:solidFill>
                      <a:schemeClr val="bg1"/>
                    </a:solidFill>
                  </a:rPr>
                  <a:t>surveillance</a:t>
                </a:r>
                <a:endParaRPr lang="es-GT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0672FB4E-A777-87AF-DB0C-CCA1C9B3A24B}"/>
                  </a:ext>
                </a:extLst>
              </p:cNvPr>
              <p:cNvSpPr/>
              <p:nvPr/>
            </p:nvSpPr>
            <p:spPr>
              <a:xfrm>
                <a:off x="1116259" y="135892"/>
                <a:ext cx="1299882" cy="133574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E03D6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/>
              </a:p>
            </p:txBody>
          </p:sp>
        </p:grp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272FA060-0132-5DA1-AD0F-2C6F1AC26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71" y="2707203"/>
            <a:ext cx="2585537" cy="3635201"/>
          </a:xfrm>
          <a:prstGeom prst="rect">
            <a:avLst/>
          </a:prstGeom>
        </p:spPr>
      </p:pic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1D96704D-7CE9-BC43-D7A0-3CA0C2E13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89" y="815079"/>
            <a:ext cx="822960" cy="8229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C1B692-B8AC-362A-2DF1-1621ADEDA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422" y="2088936"/>
            <a:ext cx="5122178" cy="22690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D13D722-D697-9ACE-8FBF-CB5252E5A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737" y="3799499"/>
            <a:ext cx="4788063" cy="273941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4DA1999-0640-0718-5CDF-4953C156B763}"/>
              </a:ext>
            </a:extLst>
          </p:cNvPr>
          <p:cNvSpPr txBox="1"/>
          <p:nvPr/>
        </p:nvSpPr>
        <p:spPr>
          <a:xfrm>
            <a:off x="6612105" y="6445528"/>
            <a:ext cx="4741695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GT" dirty="0" err="1"/>
              <a:t>Actions</a:t>
            </a:r>
            <a:r>
              <a:rPr lang="es-GT" dirty="0"/>
              <a:t> </a:t>
            </a:r>
            <a:r>
              <a:rPr lang="es-GT" dirty="0" err="1"/>
              <a:t>to</a:t>
            </a:r>
            <a:r>
              <a:rPr lang="es-GT" dirty="0"/>
              <a:t> </a:t>
            </a:r>
            <a:r>
              <a:rPr lang="es-GT" dirty="0" err="1"/>
              <a:t>prevent</a:t>
            </a:r>
            <a:r>
              <a:rPr lang="es-GT" dirty="0"/>
              <a:t> HIV diagnosis </a:t>
            </a:r>
            <a:r>
              <a:rPr lang="es-GT" dirty="0" err="1"/>
              <a:t>errors</a:t>
            </a:r>
            <a:r>
              <a:rPr lang="es-G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1570323"/>
      </p:ext>
    </p:extLst>
  </p:cSld>
  <p:clrMapOvr>
    <a:masterClrMapping/>
  </p:clrMapOvr>
  <p:transition>
    <p:fade/>
  </p:transition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minsal blanc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sal azu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323</Words>
  <Application>Microsoft Office PowerPoint</Application>
  <PresentationFormat>Panorámica</PresentationFormat>
  <Paragraphs>59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minsal blanco</vt:lpstr>
      <vt:lpstr>minsal azul</vt:lpstr>
      <vt:lpstr>Implementation and Expansion of RTCQII El Salvador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Lessons learned in the process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Karen Carias</dc:creator>
  <cp:keywords>, docId:E9E2F06916E85A95BCCBD697F2AA5C17</cp:keywords>
  <cp:lastModifiedBy>Axel Martinez</cp:lastModifiedBy>
  <cp:revision>71</cp:revision>
  <dcterms:created xsi:type="dcterms:W3CDTF">2020-08-17T23:35:56Z</dcterms:created>
  <dcterms:modified xsi:type="dcterms:W3CDTF">2024-08-22T14:07:32Z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2024-08-16T17:44:17Z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a7639935-8d8c-420c-89d0-83db14d35da9</vt:lpwstr>
  </property>
  <property fmtid="{D5CDD505-2E9C-101B-9397-08002B2CF9AE}" pid="8" name="MSIP_Label_7b94a7b8-f06c-4dfe-bdcc-9b548fd58c31_ContentBits">
    <vt:lpwstr>0</vt:lpwstr>
  </property>
</Properties>
</file>